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0"/>
  </p:handoutMasterIdLst>
  <p:sldIdLst>
    <p:sldId id="465" r:id="rId3"/>
    <p:sldId id="947" r:id="rId5"/>
    <p:sldId id="700" r:id="rId6"/>
    <p:sldId id="692" r:id="rId7"/>
    <p:sldId id="973" r:id="rId8"/>
    <p:sldId id="1003" r:id="rId9"/>
    <p:sldId id="1005" r:id="rId10"/>
    <p:sldId id="1006" r:id="rId11"/>
    <p:sldId id="1002" r:id="rId12"/>
    <p:sldId id="1007" r:id="rId13"/>
    <p:sldId id="1008" r:id="rId14"/>
    <p:sldId id="1009" r:id="rId15"/>
    <p:sldId id="1010" r:id="rId16"/>
    <p:sldId id="1027" r:id="rId17"/>
    <p:sldId id="1012" r:id="rId18"/>
    <p:sldId id="1013" r:id="rId19"/>
    <p:sldId id="1014" r:id="rId20"/>
    <p:sldId id="1015" r:id="rId21"/>
    <p:sldId id="1019" r:id="rId22"/>
    <p:sldId id="1020" r:id="rId23"/>
    <p:sldId id="1016" r:id="rId24"/>
    <p:sldId id="1017" r:id="rId25"/>
    <p:sldId id="1018" r:id="rId26"/>
    <p:sldId id="1021" r:id="rId27"/>
    <p:sldId id="720" r:id="rId28"/>
    <p:sldId id="295" r:id="rId29"/>
  </p:sldIdLst>
  <p:sldSz cx="24384000" cy="13716000"/>
  <p:notesSz cx="6858000" cy="9144000"/>
  <p:custDataLst>
    <p:tags r:id="rId35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marL="0" marR="0" indent="2286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marL="0" marR="0" indent="4572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marL="0" marR="0" indent="6858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marL="0" marR="0" indent="9144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marL="0" marR="0" indent="11430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marL="0" marR="0" indent="13716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marL="0" marR="0" indent="16002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marL="0" marR="0" indent="18288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defaultTextStyle>
  <p:extLst>
    <p:ext uri="{EFAFB233-063F-42B5-8137-9DF3F51BA10A}">
      <p15:sldGuideLst xmlns:p15="http://schemas.microsoft.com/office/powerpoint/2012/main">
        <p15:guide id="1" orient="horz" pos="4755" userDrawn="1">
          <p15:clr>
            <a:srgbClr val="A4A3A4"/>
          </p15:clr>
        </p15:guide>
        <p15:guide id="2" pos="754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000" name="李学军_fiQfYzUF" initials="authorId_485605460" lastIdx="0" clrIdx="0"/>
  <p:cmAuthor id="2" name="作者" initials="A" lastIdx="0" clrIdx="1"/>
  <p:cmAuthor id="1" name="liu dongxue" initials="ld" lastIdx="2" clrIdx="0"/>
  <p:cmAuthor id="4" name="liusn" initials="l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706E"/>
    <a:srgbClr val="535353"/>
    <a:srgbClr val="633983"/>
    <a:srgbClr val="FFFFFF"/>
    <a:srgbClr val="7E3A91"/>
    <a:srgbClr val="783887"/>
    <a:srgbClr val="7738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01"/>
    <p:restoredTop sz="94718"/>
  </p:normalViewPr>
  <p:slideViewPr>
    <p:cSldViewPr snapToObjects="1" showGuides="1">
      <p:cViewPr>
        <p:scale>
          <a:sx n="42" d="100"/>
          <a:sy n="42" d="100"/>
        </p:scale>
        <p:origin x="1632" y="888"/>
      </p:cViewPr>
      <p:guideLst>
        <p:guide orient="horz" pos="4755"/>
        <p:guide pos="75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gs" Target="tags/tag94.xml"/><Relationship Id="rId34" Type="http://schemas.openxmlformats.org/officeDocument/2006/relationships/commentAuthors" Target="commentAuthors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13" name="Shape 11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微软雅黑" panose="020B0503020204020204" charset="-122"/>
        <a:ea typeface="微软雅黑" panose="020B0503020204020204" charset="-122"/>
        <a:cs typeface="微软雅黑" panose="020B0503020204020204" charset="-122"/>
        <a:sym typeface="微软雅黑" panose="020B0503020204020204" charset="-122"/>
      </a:defRPr>
    </a:lvl1pPr>
    <a:lvl2pPr indent="228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984-FA77-460E-8204-A568D7213E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984-FA77-460E-8204-A568D7213E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../media/image9.png"/><Relationship Id="rId3" Type="http://schemas.openxmlformats.org/officeDocument/2006/relationships/tags" Target="../tags/tag1.xm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2@2x.png" descr="2@2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397" y="1029012"/>
            <a:ext cx="5033353" cy="5254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" name="¡¾pptÄ£°å¡¿MeterSphere-1920X1080-01.png" descr="¡¾pptÄ£°å¡¿MeterSphere-1920X1080-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" name="2@2x.png" descr="2@2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397" y="1029012"/>
            <a:ext cx="5033353" cy="5254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8964" y="730250"/>
            <a:ext cx="21033056" cy="2651126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8964" y="3362326"/>
            <a:ext cx="10314989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3765" indent="0">
              <a:buNone/>
              <a:defRPr sz="4000" b="1"/>
            </a:lvl2pPr>
            <a:lvl3pPr marL="1828165" indent="0">
              <a:buNone/>
              <a:defRPr sz="3600" b="1"/>
            </a:lvl3pPr>
            <a:lvl4pPr marL="2741930" indent="0">
              <a:buNone/>
              <a:defRPr sz="3200" b="1"/>
            </a:lvl4pPr>
            <a:lvl5pPr marL="3656330" indent="0">
              <a:buNone/>
              <a:defRPr sz="3200" b="1"/>
            </a:lvl5pPr>
            <a:lvl6pPr marL="4570095" indent="0">
              <a:buNone/>
              <a:defRPr sz="3200" b="1"/>
            </a:lvl6pPr>
            <a:lvl7pPr marL="5484495" indent="0">
              <a:buNone/>
              <a:defRPr sz="3200" b="1"/>
            </a:lvl7pPr>
            <a:lvl8pPr marL="6398260" indent="0">
              <a:buNone/>
              <a:defRPr sz="3200" b="1"/>
            </a:lvl8pPr>
            <a:lvl9pPr marL="7312660" indent="0">
              <a:buNone/>
              <a:defRPr sz="32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8964" y="5010150"/>
            <a:ext cx="10314989" cy="7369176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6249" y="3362326"/>
            <a:ext cx="10365771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3765" indent="0">
              <a:buNone/>
              <a:defRPr sz="4000" b="1"/>
            </a:lvl2pPr>
            <a:lvl3pPr marL="1828165" indent="0">
              <a:buNone/>
              <a:defRPr sz="3600" b="1"/>
            </a:lvl3pPr>
            <a:lvl4pPr marL="2741930" indent="0">
              <a:buNone/>
              <a:defRPr sz="3200" b="1"/>
            </a:lvl4pPr>
            <a:lvl5pPr marL="3656330" indent="0">
              <a:buNone/>
              <a:defRPr sz="3200" b="1"/>
            </a:lvl5pPr>
            <a:lvl6pPr marL="4570095" indent="0">
              <a:buNone/>
              <a:defRPr sz="3200" b="1"/>
            </a:lvl6pPr>
            <a:lvl7pPr marL="5484495" indent="0">
              <a:buNone/>
              <a:defRPr sz="3200" b="1"/>
            </a:lvl7pPr>
            <a:lvl8pPr marL="6398260" indent="0">
              <a:buNone/>
              <a:defRPr sz="3200" b="1"/>
            </a:lvl8pPr>
            <a:lvl9pPr marL="7312660" indent="0">
              <a:buNone/>
              <a:defRPr sz="32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6249" y="5010150"/>
            <a:ext cx="10365771" cy="7369176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 userDrawn="1">
            <p:custDataLst>
              <p:tags r:id="rId3"/>
            </p:custDataLst>
          </p:nvPr>
        </p:nvSpPr>
        <p:spPr>
          <a:xfrm>
            <a:off x="-27300" y="-54592"/>
            <a:ext cx="24438596" cy="13770592"/>
          </a:xfrm>
          <a:prstGeom prst="rect">
            <a:avLst/>
          </a:prstGeom>
          <a:gradFill flip="none" rotWithShape="1">
            <a:gsLst>
              <a:gs pos="0">
                <a:srgbClr val="41ACC0">
                  <a:alpha val="92000"/>
                </a:srgbClr>
              </a:gs>
              <a:gs pos="61000">
                <a:srgbClr val="41ACC0">
                  <a:alpha val="66000"/>
                </a:srgbClr>
              </a:gs>
              <a:gs pos="100000">
                <a:srgbClr val="41ACC0">
                  <a:alpha val="32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800" dirty="0">
              <a:latin typeface="+mn-ea"/>
              <a:sym typeface="微软雅黑" panose="020B0503020204020204" charset="-122"/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6238242" y="6454986"/>
            <a:ext cx="14401800" cy="185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400">
              <a:solidFill>
                <a:srgbClr val="41ACC0"/>
              </a:solidFill>
              <a:sym typeface="微软雅黑" panose="020B0503020204020204" charset="-122"/>
            </a:endParaRPr>
          </a:p>
        </p:txBody>
      </p:sp>
      <p:pic>
        <p:nvPicPr>
          <p:cNvPr id="23" name="图片 22" descr="10511689016790_.pic 拷贝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596946" y="523242"/>
            <a:ext cx="4307840" cy="1708574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>
            <p:custDataLst>
              <p:tags r:id="rId5"/>
            </p:custDataLst>
          </p:nvPr>
        </p:nvSpPr>
        <p:spPr>
          <a:xfrm>
            <a:off x="6236968" y="4269318"/>
            <a:ext cx="11910060" cy="18148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00000"/>
              </a:lnSpc>
            </a:pPr>
            <a:r>
              <a:rPr lang="zh-CN" altLang="en-US" sz="5600" b="1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为中国数字化转型</a:t>
            </a:r>
            <a:endParaRPr lang="zh-CN" altLang="en-US" sz="5600" b="1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00000"/>
              </a:lnSpc>
            </a:pPr>
            <a:r>
              <a:rPr lang="zh-CN" altLang="en-US" sz="5600" b="1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提供全生命周期质量保障</a:t>
            </a:r>
            <a:endParaRPr lang="zh-CN" altLang="en-US" sz="5600" b="1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 userDrawn="1">
            <p:custDataLst>
              <p:tags r:id="rId6"/>
            </p:custDataLst>
          </p:nvPr>
        </p:nvSpPr>
        <p:spPr>
          <a:xfrm>
            <a:off x="11994726" y="11151868"/>
            <a:ext cx="11910060" cy="10763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r">
              <a:lnSpc>
                <a:spcPct val="100000"/>
              </a:lnSpc>
            </a:pPr>
            <a:r>
              <a:rPr lang="zh-CN" altLang="en-US" sz="6400" b="1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谢谢！</a:t>
            </a:r>
            <a:endParaRPr lang="zh-CN" altLang="en-US" sz="6400" b="1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FIT2CLOUD飞致云 logo 蓝色 无空白.png" descr="FIT2CLOUD飞致云 logo 蓝色 无空白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9512" y="1026458"/>
            <a:ext cx="5461001" cy="5667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911583" y="12682568"/>
            <a:ext cx="551003" cy="56436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MeterSphere-辅助图形-紫色.png" descr="MeterSphere-辅助图形-紫色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1157" y="231461"/>
            <a:ext cx="1134422" cy="13101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全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17" name="矩形"/>
          <p:cNvSpPr/>
          <p:nvPr userDrawn="1"/>
        </p:nvSpPr>
        <p:spPr>
          <a:xfrm>
            <a:off x="-21273" y="-19202"/>
            <a:ext cx="5106620" cy="258797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p>
            <a:pPr defTabSz="914400">
              <a:defRPr sz="24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3200"/>
          </a:p>
        </p:txBody>
      </p:sp>
      <p:pic>
        <p:nvPicPr>
          <p:cNvPr id="29" name="FIT2CLOUD飞致云 logo 蓝色 无空白.png" descr="FIT2CLOUD飞致云 logo 蓝色 无空白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455412" y="378123"/>
            <a:ext cx="5461001" cy="56674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1_全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【PPT 封面】MeterSphere-1920X1080.jpg" descr="【PPT 封面】MeterSphere-1920X108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2" name="2@2x.png" descr="2@2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397" y="1029012"/>
            <a:ext cx="5033353" cy="5254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1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2@2x.png" descr="2@2x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5397" y="1029012"/>
            <a:ext cx="5033353" cy="5254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2" name="【PPT封面】MeterSphere 2023（无文字）-1920X1080.jpg" descr="【PPT封面】MeterSphere 2023（无文字）-1920X1080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" name="2@2x.png" descr="2@2x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02397" y="1156012"/>
            <a:ext cx="5033353" cy="52546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【ppt 尾页】MeterSphere-1920X1080.png" descr="【ppt 尾页】MeterSphere-1920X1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4104" y="13073062"/>
            <a:ext cx="466267" cy="477670"/>
          </a:xfrm>
          <a:prstGeom prst="rect">
            <a:avLst/>
          </a:prstGeom>
        </p:spPr>
        <p:txBody>
          <a:bodyPr lIns="71436" tIns="71436" rIns="71436" bIns="71436"/>
          <a:lstStyle>
            <a:lvl1pPr defTabSz="821690"/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3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T2CLOUD飞致云 logo 蓝色 无空白.png" descr="FIT2CLOUD飞致云 logo 蓝色 无空白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227447" y="762000"/>
            <a:ext cx="5461001" cy="5667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1pPr>
      <a:lvl2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2pPr>
      <a:lvl3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3pPr>
      <a:lvl4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4pPr>
      <a:lvl5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5pPr>
      <a:lvl6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6pPr>
      <a:lvl7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7pPr>
      <a:lvl8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8pPr>
      <a:lvl9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9pPr>
    </p:titleStyle>
    <p:bodyStyle>
      <a:lvl1pPr marL="610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1pPr>
      <a:lvl2pPr marL="1055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2pPr>
      <a:lvl3pPr marL="1499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3pPr>
      <a:lvl4pPr marL="1944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4pPr>
      <a:lvl5pPr marL="2388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5pPr>
      <a:lvl6pPr marL="2833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6pPr>
      <a:lvl7pPr marL="3277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7pPr>
      <a:lvl8pPr marL="3722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8pPr>
      <a:lvl9pPr marL="4166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9pPr>
    </p:bodyStyle>
    <p:otherStyle>
      <a:lvl1pPr marL="0" marR="0" indent="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1pPr>
      <a:lvl2pPr marL="0" marR="0" indent="2286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2pPr>
      <a:lvl3pPr marL="0" marR="0" indent="4572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3pPr>
      <a:lvl4pPr marL="0" marR="0" indent="6858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4pPr>
      <a:lvl5pPr marL="0" marR="0" indent="9144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5pPr>
      <a:lvl6pPr marL="0" marR="0" indent="11430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6pPr>
      <a:lvl7pPr marL="0" marR="0" indent="13716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7pPr>
      <a:lvl8pPr marL="0" marR="0" indent="16002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8pPr>
      <a:lvl9pPr marL="0" marR="0" indent="18288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46.xml"/><Relationship Id="rId1" Type="http://schemas.openxmlformats.org/officeDocument/2006/relationships/tags" Target="../tags/tag45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48.xml"/><Relationship Id="rId1" Type="http://schemas.openxmlformats.org/officeDocument/2006/relationships/tags" Target="../tags/tag47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0.xml"/><Relationship Id="rId1" Type="http://schemas.openxmlformats.org/officeDocument/2006/relationships/tags" Target="../tags/tag49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57.xml"/><Relationship Id="rId7" Type="http://schemas.openxmlformats.org/officeDocument/2006/relationships/tags" Target="../tags/tag56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image" Target="../media/image13.jpeg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0" Type="http://schemas.openxmlformats.org/officeDocument/2006/relationships/notesSlide" Target="../notesSlides/notesSlide13.xml"/><Relationship Id="rId1" Type="http://schemas.openxmlformats.org/officeDocument/2006/relationships/tags" Target="../tags/tag5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tags" Target="../tags/tag61.xml"/><Relationship Id="rId4" Type="http://schemas.openxmlformats.org/officeDocument/2006/relationships/image" Target="../media/image14.png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tags" Target="../tags/tag65.xml"/><Relationship Id="rId4" Type="http://schemas.openxmlformats.org/officeDocument/2006/relationships/image" Target="../media/image16.png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tags" Target="../tags/tag6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tags" Target="../tags/tag71.xml"/><Relationship Id="rId4" Type="http://schemas.openxmlformats.org/officeDocument/2006/relationships/image" Target="../media/image18.png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tags" Target="../tags/tag7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1" Type="http://schemas.openxmlformats.org/officeDocument/2006/relationships/slideLayout" Target="../slideLayouts/slideLayout10.xml"/><Relationship Id="rId10" Type="http://schemas.openxmlformats.org/officeDocument/2006/relationships/tags" Target="../tags/tag13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tags" Target="../tags/tag75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tags" Target="../tags/tag78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5.png"/><Relationship Id="rId7" Type="http://schemas.openxmlformats.org/officeDocument/2006/relationships/tags" Target="../tags/tag85.xml"/><Relationship Id="rId6" Type="http://schemas.openxmlformats.org/officeDocument/2006/relationships/image" Target="../media/image24.png"/><Relationship Id="rId5" Type="http://schemas.openxmlformats.org/officeDocument/2006/relationships/tags" Target="../tags/tag84.xml"/><Relationship Id="rId4" Type="http://schemas.openxmlformats.org/officeDocument/2006/relationships/image" Target="../media/image23.png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0" Type="http://schemas.openxmlformats.org/officeDocument/2006/relationships/notesSlide" Target="../notesSlides/notesSlide21.xml"/><Relationship Id="rId1" Type="http://schemas.openxmlformats.org/officeDocument/2006/relationships/tags" Target="../tags/tag8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tags" Target="../tags/tag89.xml"/><Relationship Id="rId4" Type="http://schemas.openxmlformats.org/officeDocument/2006/relationships/image" Target="../media/image19.png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tags" Target="../tags/tag86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tags" Target="../tags/tag9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3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0.xml"/><Relationship Id="rId4" Type="http://schemas.openxmlformats.org/officeDocument/2006/relationships/image" Target="../media/image10.png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image" Target="../media/image11.png"/><Relationship Id="rId1" Type="http://schemas.openxmlformats.org/officeDocument/2006/relationships/tags" Target="../tags/tag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5"/>
          <p:cNvSpPr txBox="1"/>
          <p:nvPr/>
        </p:nvSpPr>
        <p:spPr>
          <a:xfrm>
            <a:off x="9127628" y="9810954"/>
            <a:ext cx="6128744" cy="1843405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>
            <a:lvl1pPr defTabSz="1828800">
              <a:defRPr b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3600" b="1" dirty="0" err="1">
                <a:latin typeface="Times New Roman Bold" panose="02020503050405090304" charset="0"/>
                <a:ea typeface="微软雅黑" panose="020B0503020204020204" charset="-122"/>
                <a:cs typeface="Times New Roman Bold" panose="02020503050405090304" charset="0"/>
                <a:sym typeface="微软雅黑" panose="020B0503020204020204" charset="-122"/>
              </a:rPr>
              <a:t>MeterSphere</a:t>
            </a:r>
            <a:r>
              <a:rPr lang="zh-CN" altLang="en-US" sz="3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  <a:sym typeface="微软雅黑" panose="020B0503020204020204" charset="-122"/>
              </a:rPr>
              <a:t>开源社区</a:t>
            </a:r>
            <a:endParaRPr lang="en-US" altLang="zh-CN" sz="36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endParaRPr lang="en-US" altLang="zh-CN" sz="36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r>
              <a:rPr lang="en-US" altLang="zh-CN" sz="3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2023</a:t>
            </a:r>
            <a:r>
              <a:rPr lang="zh-CN" altLang="en-US" sz="3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年 </a:t>
            </a:r>
            <a:r>
              <a:rPr lang="en-US" altLang="zh-CN" sz="3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11 </a:t>
            </a:r>
            <a:r>
              <a:rPr lang="zh-CN" altLang="en-US" sz="3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月</a:t>
            </a:r>
            <a:endParaRPr sz="36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" name="一站式开源持续测试平台"/>
          <p:cNvSpPr txBox="1"/>
          <p:nvPr/>
        </p:nvSpPr>
        <p:spPr>
          <a:xfrm>
            <a:off x="8448040" y="5346065"/>
            <a:ext cx="14163040" cy="234251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noAutofit/>
          </a:bodyPr>
          <a:lstStyle>
            <a:lvl1pPr defTabSz="1828800">
              <a:defRPr sz="9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zh-CN" altLang="en-US" sz="8800" dirty="0">
                <a:solidFill>
                  <a:srgbClr val="FFFFFF"/>
                </a:solidFill>
                <a:latin typeface="+mj-ea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接口测试工具部署</a:t>
            </a:r>
            <a:endParaRPr lang="zh-CN" altLang="en-US" sz="8800" dirty="0">
              <a:solidFill>
                <a:srgbClr val="FFFFFF"/>
              </a:solidFill>
              <a:latin typeface="+mj-ea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MeterSphere v1.0 的四大功能"/>
          <p:cNvSpPr txBox="1"/>
          <p:nvPr/>
        </p:nvSpPr>
        <p:spPr>
          <a:xfrm>
            <a:off x="0" y="1242060"/>
            <a:ext cx="24407495" cy="92011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altLang="zh-CN"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Docker </a:t>
            </a:r>
            <a:r>
              <a:rPr lang="zh-CN" altLang="en-US"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介绍</a:t>
            </a:r>
            <a:endParaRPr lang="zh-CN" altLang="en-US" sz="4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4" name="文本框 63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8260080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algn="l" defTabSz="889000" rtl="0">
              <a:lnSpc>
                <a:spcPct val="90000"/>
              </a:lnSpc>
              <a:spcAft>
                <a:spcPct val="35000"/>
              </a:spcAft>
              <a:buNone/>
            </a:pP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2.3 MeterSphere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部署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65" name="矩形 64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2039620" y="1674495"/>
            <a:ext cx="20504785" cy="8144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Docker 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是什么？</a:t>
            </a:r>
            <a:endParaRPr kumimoji="0" lang="zh-CN" sz="36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indent="9144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797548545"/>
                </a:ext>
              </a:extLst>
            </a:pPr>
            <a:r>
              <a:rPr kumimoji="0" lang="zh-CN" sz="3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Docker 是一个开源的应用容器引擎，基于 Golang 语言开发，可以让开发者打包他们的应用以及依赖包到一个轻量级、可移植的容器中，然后发布到任何流行的 Linux 服务器。容器是一个沙箱机制，相互之间不会有影响（类似于我们手机上运行的 app），并且容器开销是很低的。</a:t>
            </a:r>
            <a:endParaRPr kumimoji="0" lang="zh-CN" sz="36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indent="9144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797548545"/>
                </a:ext>
              </a:extLst>
            </a:pPr>
            <a:r>
              <a:rPr kumimoji="0" lang="zh-CN" sz="3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Docker 是一个供开发人员和系统管理员构建、运行和与容器共享应用程序的平台。使用容器部署应用程序称为容器化。容器并不是新事物，但它们用于轻松部署应用程序却是新鲜的。</a:t>
            </a:r>
            <a:endParaRPr kumimoji="0" lang="zh-CN" sz="36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2" name="图片 1" descr="1-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8946515"/>
            <a:ext cx="10894060" cy="36512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MeterSphere v1.0 的四大功能"/>
          <p:cNvSpPr txBox="1"/>
          <p:nvPr/>
        </p:nvSpPr>
        <p:spPr>
          <a:xfrm>
            <a:off x="0" y="1169924"/>
            <a:ext cx="24384000" cy="92011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altLang="zh-CN"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Docker </a:t>
            </a:r>
            <a:r>
              <a:rPr lang="zh-CN" altLang="en-US"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介绍（续）</a:t>
            </a:r>
            <a:endParaRPr lang="zh-CN" altLang="en-US" sz="4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4" name="文本框 63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8260080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algn="l" defTabSz="889000" rtl="0">
              <a:lnSpc>
                <a:spcPct val="90000"/>
              </a:lnSpc>
              <a:spcAft>
                <a:spcPct val="35000"/>
              </a:spcAft>
              <a:buNone/>
            </a:pP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2.3 MeterSphere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部署（续）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65" name="矩形 64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2112010" y="2089785"/>
            <a:ext cx="21451570" cy="8144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Docker 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优势有哪些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？</a:t>
            </a:r>
            <a:endParaRPr kumimoji="0" lang="zh-CN" sz="36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1384300" marR="0" indent="-5715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kumimoji="0" lang="zh-CN" sz="3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灵活性：即使是最复杂的应用程序也可以容器化。</a:t>
            </a:r>
            <a:endParaRPr kumimoji="0" lang="zh-CN" sz="36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1384300" marR="0" indent="-5715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kumimoji="0" lang="zh-CN" sz="3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轻量级：容器利用并共享主机内核，使它们在系统资源方面比虚拟机更有效率。</a:t>
            </a:r>
            <a:endParaRPr kumimoji="0" lang="zh-CN" sz="36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1384300" marR="0" indent="-5715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kumimoji="0" lang="zh-CN" sz="3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可移植：您可以在本地构建，部署到云上，并在任何地方运行。</a:t>
            </a:r>
            <a:endParaRPr kumimoji="0" lang="zh-CN" sz="36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1384300" marR="0" indent="-5715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kumimoji="0" lang="zh-CN" sz="3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松耦合：容器是高度自给自足和封装的，允许您在不影响其他容器的情况下替换或升级其中一个。</a:t>
            </a:r>
            <a:endParaRPr kumimoji="0" lang="zh-CN" sz="36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1384300" marR="0" indent="-5715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kumimoji="0" lang="zh-CN" sz="3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可扩展：您可以跨数据中心增加和自动分发容器副本。</a:t>
            </a:r>
            <a:endParaRPr kumimoji="0" lang="zh-CN" sz="36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1384300" marR="0" indent="-5715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kumimoji="0" lang="zh-CN" sz="3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安全性：容器对进程应用主动约束和隔离，而不需要用户进行任何配置。</a:t>
            </a:r>
            <a:endParaRPr kumimoji="0" lang="zh-CN" sz="36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MeterSphere v1.0 的四大功能"/>
          <p:cNvSpPr txBox="1"/>
          <p:nvPr/>
        </p:nvSpPr>
        <p:spPr>
          <a:xfrm>
            <a:off x="0" y="1169924"/>
            <a:ext cx="24384000" cy="92011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altLang="zh-CN"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Docker </a:t>
            </a:r>
            <a:r>
              <a:rPr lang="zh-CN" altLang="en-US"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常用命令</a:t>
            </a:r>
            <a:endParaRPr lang="zh-CN" altLang="en-US" sz="4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4" name="文本框 63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8260080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algn="l" defTabSz="889000" rtl="0">
              <a:lnSpc>
                <a:spcPct val="90000"/>
              </a:lnSpc>
              <a:spcAft>
                <a:spcPct val="35000"/>
              </a:spcAft>
              <a:buNone/>
            </a:pP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2.3 MeterSphere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部署（续）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65" name="矩形 64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2112010" y="2089785"/>
            <a:ext cx="20504785" cy="8144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Docker 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命令</a:t>
            </a:r>
            <a:r>
              <a:rPr kumimoji="0" lang="en-US" altLang="zh-CN" sz="3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:</a:t>
            </a:r>
            <a:endParaRPr kumimoji="0" lang="zh-CN" sz="36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812800"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</a:pPr>
            <a:r>
              <a:rPr kumimoji="0" lang="en-US" altLang="zh-CN" sz="3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docker pull 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镜像名</a:t>
            </a:r>
            <a:r>
              <a:rPr kumimoji="0" lang="en-US" altLang="zh-CN" sz="3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拉取镜像</a:t>
            </a: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812800"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</a:pPr>
            <a:r>
              <a:rPr kumimoji="0" lang="en-US" altLang="zh-CN" sz="3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docker  image 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查看拉取的镜像</a:t>
            </a: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812800"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</a:pPr>
            <a:r>
              <a:rPr kumimoji="0" lang="en-US" altLang="zh-CN" sz="3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docker rmi 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镜像名</a:t>
            </a:r>
            <a:r>
              <a:rPr kumimoji="0" lang="en-US" altLang="zh-CN" sz="3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删除镜像</a:t>
            </a: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812800"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</a:pPr>
            <a:r>
              <a:rPr kumimoji="0" lang="en-US" altLang="zh-CN" sz="3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docker run 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镜像名</a:t>
            </a:r>
            <a:r>
              <a:rPr kumimoji="0" lang="en-US" altLang="zh-CN" sz="3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创建并运行一个容器，处理运行状态</a:t>
            </a: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812800"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</a:pPr>
            <a:r>
              <a:rPr kumimoji="0" lang="en-US" altLang="zh-CN" sz="3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docker exec 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进入容器</a:t>
            </a: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812800"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</a:pPr>
            <a:r>
              <a:rPr kumimoji="0" lang="en-US" altLang="zh-CN" sz="3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docker  logs 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查看容器日志</a:t>
            </a: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812800"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</a:pPr>
            <a:r>
              <a:rPr kumimoji="0" lang="en-US" altLang="zh-CN" sz="3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docker ps  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查看正在运行的容器</a:t>
            </a: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MeterSphere v1.0 的四大功能"/>
          <p:cNvSpPr txBox="1"/>
          <p:nvPr/>
        </p:nvSpPr>
        <p:spPr>
          <a:xfrm>
            <a:off x="0" y="1169924"/>
            <a:ext cx="24384000" cy="92011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altLang="zh-CN"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Docker </a:t>
            </a:r>
            <a:r>
              <a:rPr lang="zh-CN" altLang="en-US"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常用命令（续）</a:t>
            </a:r>
            <a:endParaRPr lang="zh-CN" altLang="en-US" sz="4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4" name="文本框 63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8260080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algn="l" defTabSz="889000" rtl="0">
              <a:lnSpc>
                <a:spcPct val="90000"/>
              </a:lnSpc>
              <a:spcAft>
                <a:spcPct val="35000"/>
              </a:spcAft>
              <a:buNone/>
            </a:pP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2.3 MeterSphere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部署（续）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65" name="矩形 64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2183765" y="2106295"/>
            <a:ext cx="20850860" cy="8809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创建与启动容器</a:t>
            </a:r>
            <a:r>
              <a:rPr kumimoji="0" lang="en-US" altLang="zh-CN" sz="3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:</a:t>
            </a:r>
            <a:endParaRPr kumimoji="0" lang="zh-CN" sz="36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812800"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extLst>
                <a:ext uri="{35155182-B16C-46BC-9424-99874614C6A1}">
                  <wpsdc:marlchars xmlns:wpsdc="http://www.wps.cn/officeDocument/2017/drawingmlCustomData" val="200" checksum="34799616"/>
                </a:ext>
              </a:extLst>
            </a:pPr>
            <a:r>
              <a:rPr kumimoji="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创建容器命令：docker run</a:t>
            </a:r>
            <a:endParaRPr kumimoji="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812800"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extLst>
                <a:ext uri="{35155182-B16C-46BC-9424-99874614C6A1}">
                  <wpsdc:marlchars xmlns:wpsdc="http://www.wps.cn/officeDocument/2017/drawingmlCustomData" val="200" checksum="34799616"/>
                </a:ext>
              </a:extLst>
            </a:pPr>
            <a:r>
              <a:rPr kumimoji="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-i：表示运行容器</a:t>
            </a:r>
            <a:endParaRPr kumimoji="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812800"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extLst>
                <a:ext uri="{35155182-B16C-46BC-9424-99874614C6A1}">
                  <wpsdc:marlchars xmlns:wpsdc="http://www.wps.cn/officeDocument/2017/drawingmlCustomData" val="200" checksum="34799616"/>
                </a:ext>
              </a:extLst>
            </a:pPr>
            <a:r>
              <a:rPr kumimoji="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-t：表示容器启动后会进入其命令行。加入这两个参数后，容器创建就能登录进去。即分配一个伪终端。</a:t>
            </a:r>
            <a:endParaRPr kumimoji="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812800"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extLst>
                <a:ext uri="{35155182-B16C-46BC-9424-99874614C6A1}">
                  <wpsdc:marlchars xmlns:wpsdc="http://www.wps.cn/officeDocument/2017/drawingmlCustomData" val="200" checksum="34799616"/>
                </a:ext>
              </a:extLst>
            </a:pPr>
            <a:r>
              <a:rPr kumimoji="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--name :为创建的容器命名。</a:t>
            </a:r>
            <a:endParaRPr kumimoji="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812800"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extLst>
                <a:ext uri="{35155182-B16C-46BC-9424-99874614C6A1}">
                  <wpsdc:marlchars xmlns:wpsdc="http://www.wps.cn/officeDocument/2017/drawingmlCustomData" val="200" checksum="34799616"/>
                </a:ext>
              </a:extLst>
            </a:pPr>
            <a:r>
              <a:rPr kumimoji="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-v：表示目录映射关系（前者是宿主机目录，后者是映射到宿主机上的目录），可以使用多个－v做多个目录或文件映射。注意：最好做目录映射，在宿主机上做修改，然后共享到容器上。</a:t>
            </a:r>
            <a:endParaRPr kumimoji="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812800"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extLst>
                <a:ext uri="{35155182-B16C-46BC-9424-99874614C6A1}">
                  <wpsdc:marlchars xmlns:wpsdc="http://www.wps.cn/officeDocument/2017/drawingmlCustomData" val="200" checksum="34799616"/>
                </a:ext>
              </a:extLst>
            </a:pPr>
            <a:r>
              <a:rPr kumimoji="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-d：在run后面加上-d参数,则会创建一个守护式容器在后台运行（这样创建容器后不会自动登录容器，如果只加-i -t两个参数，创建后就会自动进去容器）。</a:t>
            </a:r>
            <a:endParaRPr kumimoji="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812800"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extLst>
                <a:ext uri="{35155182-B16C-46BC-9424-99874614C6A1}">
                  <wpsdc:marlchars xmlns:wpsdc="http://www.wps.cn/officeDocument/2017/drawingmlCustomData" val="200" checksum="34799616"/>
                </a:ext>
              </a:extLst>
            </a:pPr>
            <a:r>
              <a:rPr kumimoji="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-p：表示端口映射，前者是宿主机端口，后者是容器内的映射端口。可以使用多个-p做多个端口映射</a:t>
            </a:r>
            <a:r>
              <a:rPr kumimoji="0" lang="zh-CN" sz="28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。</a:t>
            </a:r>
            <a:endParaRPr kumimoji="0" lang="zh-CN" sz="28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16882852" y="6705148"/>
            <a:ext cx="5883562" cy="38127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800"/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13087496" y="3198104"/>
            <a:ext cx="2670025" cy="21359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800"/>
          </a:p>
        </p:txBody>
      </p:sp>
      <p:pic>
        <p:nvPicPr>
          <p:cNvPr id="10" name="图片 9" descr="/data/cache/528856ec59d9d967fb1ae18056b99fcc.jpg528856ec59d9d967fb1ae18056b99fcc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14970" r="14970"/>
          <a:stretch>
            <a:fillRect/>
          </a:stretch>
        </p:blipFill>
        <p:spPr>
          <a:xfrm>
            <a:off x="13262079" y="3379005"/>
            <a:ext cx="9329760" cy="6957986"/>
          </a:xfrm>
          <a:custGeom>
            <a:avLst/>
            <a:gdLst>
              <a:gd name="connsiteX0" fmla="*/ 0 w 4260201"/>
              <a:gd name="connsiteY0" fmla="*/ 0 h 3177190"/>
              <a:gd name="connsiteX1" fmla="*/ 4260201 w 4260201"/>
              <a:gd name="connsiteY1" fmla="*/ 0 h 3177190"/>
              <a:gd name="connsiteX2" fmla="*/ 4260201 w 4260201"/>
              <a:gd name="connsiteY2" fmla="*/ 3177190 h 3177190"/>
              <a:gd name="connsiteX3" fmla="*/ 0 w 4260201"/>
              <a:gd name="connsiteY3" fmla="*/ 3177190 h 3177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0201" h="3177190">
                <a:moveTo>
                  <a:pt x="0" y="0"/>
                </a:moveTo>
                <a:lnTo>
                  <a:pt x="4260201" y="0"/>
                </a:lnTo>
                <a:lnTo>
                  <a:pt x="4260201" y="3177190"/>
                </a:lnTo>
                <a:lnTo>
                  <a:pt x="0" y="3177190"/>
                </a:lnTo>
                <a:close/>
              </a:path>
            </a:pathLst>
          </a:custGeom>
        </p:spPr>
      </p:pic>
      <p:sp>
        <p:nvSpPr>
          <p:cNvPr id="11" name="Title 6"/>
          <p:cNvSpPr txBox="1"/>
          <p:nvPr>
            <p:custDataLst>
              <p:tags r:id="rId5"/>
            </p:custDataLst>
          </p:nvPr>
        </p:nvSpPr>
        <p:spPr>
          <a:xfrm>
            <a:off x="1020445" y="3161665"/>
            <a:ext cx="11691620" cy="918527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127000" tIns="50800" rIns="127000" bIns="508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-US" altLang="zh-CN" sz="3600" b="1" u="none" spc="12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Docker 常用命令（续）</a:t>
            </a:r>
            <a:endParaRPr lang="en-US" altLang="zh-CN" sz="3600" b="1" u="none" spc="120">
              <a:ln w="3175">
                <a:noFill/>
                <a:prstDash val="dash"/>
              </a:ln>
              <a:solidFill>
                <a:srgbClr val="5E5E5E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extLst>
                <a:ext uri="{35155182-B16C-46BC-9424-99874614C6A1}">
                  <wpsdc:marlchars xmlns:wpsdc="http://www.wps.cn/officeDocument/2017/drawingmlCustomData" val="0" checksum="0"/>
                </a:ext>
              </a:extLst>
            </a:pPr>
            <a:r>
              <a:rPr lang="zh-CN" altLang="en-US" sz="3200" b="1" u="none" strike="noStrike" spc="120" baseline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创建容器示例:</a:t>
            </a:r>
            <a:endParaRPr lang="zh-CN" altLang="en-US" sz="3200" b="1" u="none" strike="noStrike" spc="120" baseline="0">
              <a:ln w="3175">
                <a:noFill/>
                <a:prstDash val="dash"/>
              </a:ln>
              <a:solidFill>
                <a:srgbClr val="5E5E5E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812800" lvl="1" indent="-33020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alibri Light" panose="020F0302020204030204" charset="0"/>
              <a:buAutoNum type="arabicPeriod"/>
              <a:extLst>
                <a:ext uri="{35155182-B16C-46BC-9424-99874614C6A1}">
                  <wpsdc:marlchars xmlns:wpsdc="http://www.wps.cn/officeDocument/2017/drawingmlCustomData" val="200" checksum="34799616"/>
                </a:ext>
              </a:extLst>
            </a:pPr>
            <a:r>
              <a:rPr lang="en-US" altLang="zh-CN" sz="3200" b="0" u="none" strike="noStrike" spc="100" baseline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交互式方式创建容器:</a:t>
            </a:r>
            <a:endParaRPr lang="en-US" altLang="zh-CN" sz="3200" b="0" u="none" strike="noStrike" spc="100" baseline="0">
              <a:ln w="3175">
                <a:noFill/>
                <a:prstDash val="dash"/>
              </a:ln>
              <a:solidFill>
                <a:srgbClr val="5E5E5E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720090" lvl="0" indent="360045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sz="2800" u="none" strike="noStrike" spc="120" baseline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docker run -it --name=容器名称 镜像名称:标签 /bin/bash </a:t>
            </a:r>
            <a:r>
              <a:rPr lang="zh-CN" sz="3200" u="none" strike="noStrike" spc="120" baseline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</a:t>
            </a:r>
            <a:endParaRPr lang="zh-CN" sz="3200" u="none" strike="noStrike" spc="120" baseline="0">
              <a:ln w="3175">
                <a:noFill/>
                <a:prstDash val="dash"/>
              </a:ln>
              <a:solidFill>
                <a:srgbClr val="5E5E5E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812800" lvl="1" indent="-33020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alibri Light" panose="020F0302020204030204" charset="0"/>
              <a:buAutoNum type="arabicPeriod" startAt="2"/>
              <a:extLst>
                <a:ext uri="{35155182-B16C-46BC-9424-99874614C6A1}">
                  <wpsdc:marlchars xmlns:wpsdc="http://www.wps.cn/officeDocument/2017/drawingmlCustomData" val="200" checksum="34799616"/>
                </a:ext>
              </a:extLst>
            </a:pPr>
            <a:r>
              <a:rPr lang="en-US" altLang="zh-CN" sz="3200" b="0" u="none" strike="noStrike" spc="100" baseline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守护式方式创建容器:</a:t>
            </a:r>
            <a:endParaRPr lang="en-US" altLang="zh-CN" sz="3200" b="0" u="none" strike="noStrike" spc="100" baseline="0">
              <a:ln w="3175">
                <a:noFill/>
                <a:prstDash val="dash"/>
              </a:ln>
              <a:solidFill>
                <a:srgbClr val="5E5E5E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720090" lvl="2" indent="365760" algn="l" eaLnBrk="1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  <a:extLst>
                <a:ext uri="{35155182-B16C-46BC-9424-99874614C6A1}">
                  <wpsdc:indentchars xmlns:wpsdc="http://www.wps.cn/officeDocument/2017/drawingmlCustomData" val="100" checksum="2997653722"/>
                </a:ext>
              </a:extLst>
            </a:pPr>
            <a:r>
              <a:rPr lang="zh-CN" sz="2800" b="0" u="none" strike="noStrike" spc="80" baseline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docker run -di --name=容器名称 镜像名称:标签</a:t>
            </a:r>
            <a:endParaRPr lang="zh-CN" sz="2800" b="0" u="none" strike="noStrike" spc="80" baseline="0">
              <a:ln w="3175">
                <a:noFill/>
                <a:prstDash val="dash"/>
              </a:ln>
              <a:solidFill>
                <a:srgbClr val="5E5E5E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sp>
        <p:nvSpPr>
          <p:cNvPr id="64" name="文本框 63"/>
          <p:cNvSpPr txBox="1"/>
          <p:nvPr>
            <p:custDataLst>
              <p:tags r:id="rId6"/>
            </p:custDataLst>
          </p:nvPr>
        </p:nvSpPr>
        <p:spPr>
          <a:xfrm>
            <a:off x="671830" y="378460"/>
            <a:ext cx="8260080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algn="l" defTabSz="889000" rtl="0">
              <a:lnSpc>
                <a:spcPct val="90000"/>
              </a:lnSpc>
              <a:spcAft>
                <a:spcPct val="35000"/>
              </a:spcAft>
              <a:buNone/>
            </a:pP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2.3 MeterSphere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部署（续）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65" name="矩形 64"/>
          <p:cNvSpPr/>
          <p:nvPr>
            <p:custDataLst>
              <p:tags r:id="rId7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</p:spTree>
    <p:custDataLst>
      <p:tags r:id="rId8"/>
    </p:custData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MeterSphere v1.0 的四大功能"/>
          <p:cNvSpPr txBox="1"/>
          <p:nvPr/>
        </p:nvSpPr>
        <p:spPr>
          <a:xfrm>
            <a:off x="0" y="1169924"/>
            <a:ext cx="24384000" cy="92011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altLang="zh-CN"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Docker </a:t>
            </a:r>
            <a:r>
              <a:rPr lang="zh-CN" altLang="en-US"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常用命令（续）</a:t>
            </a:r>
            <a:endParaRPr lang="zh-CN" altLang="en-US" sz="4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4" name="文本框 63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8260080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algn="l" defTabSz="889000" rtl="0">
              <a:lnSpc>
                <a:spcPct val="90000"/>
              </a:lnSpc>
              <a:spcAft>
                <a:spcPct val="35000"/>
              </a:spcAft>
              <a:buNone/>
            </a:pP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2.3 MeterSphere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部署（续）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65" name="矩形 64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2112010" y="2322195"/>
            <a:ext cx="16592550" cy="28575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案例</a:t>
            </a:r>
            <a:r>
              <a:rPr kumimoji="0" lang="en-US" altLang="zh-CN" sz="3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-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创建</a:t>
            </a:r>
            <a:r>
              <a:rPr kumimoji="0" lang="en-US" altLang="zh-CN" sz="3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Mysql 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容器：</a:t>
            </a:r>
            <a:endParaRPr kumimoji="0" lang="zh-CN" sz="36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812800"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extLst>
                <a:ext uri="{35155182-B16C-46BC-9424-99874614C6A1}">
                  <wpsdc:marlchars xmlns:wpsdc="http://www.wps.cn/officeDocument/2017/drawingmlCustomData" val="200" checksum="34799616"/>
                </a:ext>
              </a:extLst>
            </a:pPr>
            <a:r>
              <a:rPr kumimoji="0" lang="en-US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1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、拉取</a:t>
            </a: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mysql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镜像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812800" marR="0" indent="72009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extLst>
                <a:ext uri="{35155182-B16C-46BC-9424-99874614C6A1}">
                  <wpsdc:marlchars xmlns:wpsdc="http://www.wps.cn/officeDocument/2017/drawingmlCustomData" val="200" checksum="34799616"/>
                </a:ext>
              </a:extLst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docker pull centos/mysql-57-centos7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914400" marR="0" lvl="2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endParaRPr kumimoji="0" lang="en-US" altLang="zh-CN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43585" y="6714490"/>
            <a:ext cx="12419330" cy="65862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3775690" y="6714490"/>
            <a:ext cx="10160000" cy="44069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203575" y="6055360"/>
            <a:ext cx="812800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拉取镜像</a:t>
            </a:r>
            <a:endParaRPr kumimoji="0" lang="zh-CN" altLang="en-US" sz="320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351635" y="6055360"/>
            <a:ext cx="812800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查看镜像</a:t>
            </a:r>
            <a:endParaRPr kumimoji="0" lang="zh-CN" altLang="en-US" sz="320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MeterSphere v1.0 的四大功能"/>
          <p:cNvSpPr txBox="1"/>
          <p:nvPr/>
        </p:nvSpPr>
        <p:spPr>
          <a:xfrm>
            <a:off x="0" y="1169924"/>
            <a:ext cx="24384000" cy="92011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altLang="zh-CN"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Docker </a:t>
            </a:r>
            <a:r>
              <a:rPr lang="zh-CN" altLang="en-US"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常用命令（续）</a:t>
            </a:r>
            <a:endParaRPr lang="zh-CN" altLang="en-US" sz="4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4" name="文本框 63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8260080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algn="l" defTabSz="889000" rtl="0">
              <a:lnSpc>
                <a:spcPct val="90000"/>
              </a:lnSpc>
              <a:spcAft>
                <a:spcPct val="35000"/>
              </a:spcAft>
              <a:buNone/>
            </a:pP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2.3 MeterSphere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部署（续）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65" name="矩形 64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2112010" y="2089785"/>
            <a:ext cx="18350865" cy="39789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案例</a:t>
            </a:r>
            <a:r>
              <a:rPr kumimoji="0" lang="en-US" altLang="zh-CN" sz="3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-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创建</a:t>
            </a:r>
            <a:r>
              <a:rPr kumimoji="0" lang="en-US" altLang="zh-CN" sz="3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Mysql 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容器：</a:t>
            </a:r>
            <a:endParaRPr kumimoji="0" lang="zh-CN" sz="36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812800"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extLst>
                <a:ext uri="{35155182-B16C-46BC-9424-99874614C6A1}">
                  <wpsdc:marlchars xmlns:wpsdc="http://www.wps.cn/officeDocument/2017/drawingmlCustomData" val="200" checksum="34799616"/>
                </a:ext>
              </a:extLst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2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、创建</a:t>
            </a: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mysql 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容器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812800" marR="0" indent="457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extLst>
                <a:ext uri="{35155182-B16C-46BC-9424-99874614C6A1}">
                  <wpsdc:marlchars xmlns:wpsdc="http://www.wps.cn/officeDocument/2017/drawingmlCustomData" val="200" checksum="34799616"/>
                </a:ext>
              </a:extLst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docker run -di --name=tensquare_mysql -p 33306:3306 -e MYSQL_ROOT_PASSWORD=123456 </a:t>
            </a:r>
            <a:r>
              <a:rPr lang="zh-CN" altLang="en-US" b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centos/mysql-57-centos7：</a:t>
            </a:r>
            <a:r>
              <a:rPr lang="en-US" altLang="zh-CN" b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latest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914400" marR="0" lvl="2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endParaRPr kumimoji="0" lang="en-US" altLang="zh-CN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27685" y="7650480"/>
            <a:ext cx="10255250" cy="1587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599930" y="7938135"/>
            <a:ext cx="14484350" cy="34925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039620" y="6655118"/>
            <a:ext cx="8128000" cy="6959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创建 mysql容器</a:t>
            </a:r>
            <a:endParaRPr kumimoji="0" lang="zh-CN" altLang="en-US" sz="360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135735" y="6930073"/>
            <a:ext cx="8128000" cy="6959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查看正在运行的容器</a:t>
            </a:r>
            <a:endParaRPr kumimoji="0" lang="zh-CN" altLang="en-US" sz="360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MeterSphere v1.0 的四大功能"/>
          <p:cNvSpPr txBox="1"/>
          <p:nvPr/>
        </p:nvSpPr>
        <p:spPr>
          <a:xfrm>
            <a:off x="0" y="1169924"/>
            <a:ext cx="24384000" cy="92011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MeterSphere </a:t>
            </a:r>
            <a:r>
              <a:rPr lang="zh-CN" altLang="en-US"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部署</a:t>
            </a:r>
            <a:endParaRPr lang="zh-CN" altLang="en-US" sz="4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4" name="文本框 63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8260080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algn="l" defTabSz="889000" rtl="0">
              <a:lnSpc>
                <a:spcPct val="90000"/>
              </a:lnSpc>
              <a:spcAft>
                <a:spcPct val="35000"/>
              </a:spcAft>
              <a:buNone/>
            </a:pP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2.3 MeterSphere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部署（续）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65" name="矩形 64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3784600" y="2089785"/>
            <a:ext cx="16447135" cy="95986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部署方式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：</a:t>
            </a: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812800"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marlchars xmlns:wpsdc="http://www.wps.cn/officeDocument/2017/drawingmlCustomData" val="200" checksum="34799616"/>
                </a:ext>
              </a:extLst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1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、在线部署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812800"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marlchars xmlns:wpsdc="http://www.wps.cn/officeDocument/2017/drawingmlCustomData" val="200" checksum="34799616"/>
                </a:ext>
              </a:extLst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2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、离线部署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环境要求</a:t>
            </a:r>
            <a:endParaRPr kumimoji="0" lang="zh-CN" altLang="en-US" sz="360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812800"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marlchars xmlns:wpsdc="http://www.wps.cn/officeDocument/2017/drawingmlCustomData" val="200" checksum="34799616"/>
                </a:ext>
              </a:extLst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操作系统: CentOS 7.x / Redhat 7.x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812800"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marlchars xmlns:wpsdc="http://www.wps.cn/officeDocument/2017/drawingmlCustomData" val="200" checksum="34799616"/>
                </a:ext>
              </a:extLst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CPU/内存: 最低要求 4C8G (企业版最低配置 8C16G)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812800"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marlchars xmlns:wpsdc="http://www.wps.cn/officeDocument/2017/drawingmlCustomData" val="200" checksum="34799616"/>
                </a:ext>
              </a:extLst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磁盘空间: 50G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812800"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marlchars xmlns:wpsdc="http://www.wps.cn/officeDocument/2017/drawingmlCustomData" val="200" checksum="34799616"/>
                </a:ext>
              </a:extLst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网络要求：可访问互联网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812800"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marlchars xmlns:wpsdc="http://www.wps.cn/officeDocument/2017/drawingmlCustomData" val="200" checksum="34799616"/>
                </a:ext>
              </a:extLst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官网：https://metersphere.io/docs/v2.x/installation/online_installation/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MeterSphere v1.0 的四大功能"/>
          <p:cNvSpPr txBox="1"/>
          <p:nvPr/>
        </p:nvSpPr>
        <p:spPr>
          <a:xfrm>
            <a:off x="0" y="1169924"/>
            <a:ext cx="24384000" cy="92011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MeterSphere </a:t>
            </a:r>
            <a:r>
              <a:rPr lang="zh-CN" altLang="en-US"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部署（续）</a:t>
            </a:r>
            <a:endParaRPr lang="zh-CN" altLang="en-US" sz="4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4" name="文本框 63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8260080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algn="l" defTabSz="889000" rtl="0">
              <a:lnSpc>
                <a:spcPct val="90000"/>
              </a:lnSpc>
              <a:spcAft>
                <a:spcPct val="35000"/>
              </a:spcAft>
              <a:buNone/>
            </a:pP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2.3 MeterSphere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部署（续）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65" name="矩形 64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764665" y="522605"/>
            <a:ext cx="21302980" cy="60896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在线部署：</a:t>
            </a:r>
            <a:endParaRPr kumimoji="0" lang="zh-CN" altLang="en-US" sz="360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812800"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marlchars xmlns:wpsdc="http://www.wps.cn/officeDocument/2017/drawingmlCustomData" val="200" checksum="34799616"/>
                </a:ext>
              </a:extLst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第一步：在服务器上以</a:t>
            </a: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root 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用户执行如下命令一键安装</a:t>
            </a: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MeterSphere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。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812800"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marlchars xmlns:wpsdc="http://www.wps.cn/officeDocument/2017/drawingmlCustomData" val="200" checksum="34799616"/>
                </a:ext>
              </a:extLst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curl -sSL https://resource.fit2cloud.com/metersphere/metersphere/releases/latest/download/quick_start.sh | bash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812800"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marlchars xmlns:wpsdc="http://www.wps.cn/officeDocument/2017/drawingmlCustomData" val="200" checksum="34799616"/>
                </a:ext>
              </a:extLst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91920" y="6066155"/>
            <a:ext cx="12431395" cy="3792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3415645" y="6066155"/>
            <a:ext cx="10293350" cy="51181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MeterSphere v1.0 的四大功能"/>
          <p:cNvSpPr txBox="1"/>
          <p:nvPr/>
        </p:nvSpPr>
        <p:spPr>
          <a:xfrm>
            <a:off x="0" y="1169924"/>
            <a:ext cx="24384000" cy="92011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MeterSphere </a:t>
            </a:r>
            <a:r>
              <a:rPr lang="zh-CN" altLang="en-US"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部署（续）</a:t>
            </a:r>
            <a:endParaRPr lang="zh-CN" altLang="en-US" sz="4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4" name="文本框 63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8260080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algn="l" defTabSz="889000" rtl="0">
              <a:lnSpc>
                <a:spcPct val="90000"/>
              </a:lnSpc>
              <a:spcAft>
                <a:spcPct val="35000"/>
              </a:spcAft>
              <a:buNone/>
            </a:pP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2.3 MeterSphere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部署（续）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65" name="矩形 64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764665" y="522605"/>
            <a:ext cx="21302980" cy="60896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在线部署：</a:t>
            </a:r>
            <a:endParaRPr kumimoji="0" lang="zh-CN" altLang="en-US" sz="360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812800"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marlchars xmlns:wpsdc="http://www.wps.cn/officeDocument/2017/drawingmlCustomData" val="200" checksum="34799616"/>
                </a:ext>
              </a:extLst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第二步：执行</a:t>
            </a: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msctl status 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检查服务状态。查询到服务的</a:t>
            </a: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STATUS 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状态是</a:t>
            </a: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healthy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，说明服务是健康的，如果</a:t>
            </a: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STATUS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状态是</a:t>
            </a: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error 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或者是</a:t>
            </a: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unhealthy,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这些状态代表服务是不正常的，需要使用</a:t>
            </a: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docker logs -f 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服务名</a:t>
            </a: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--tail=200 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命令查看服务的日志。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832100" y="6714490"/>
            <a:ext cx="18920460" cy="55518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21287558" y="1567542"/>
            <a:ext cx="3096442" cy="5627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60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文本框 61"/>
          <p:cNvSpPr txBox="1"/>
          <p:nvPr>
            <p:custDataLst>
              <p:tags r:id="rId2"/>
            </p:custDataLst>
          </p:nvPr>
        </p:nvSpPr>
        <p:spPr>
          <a:xfrm>
            <a:off x="2431690" y="6427522"/>
            <a:ext cx="8099244" cy="1789378"/>
          </a:xfrm>
          <a:prstGeom prst="rect">
            <a:avLst/>
          </a:prstGeom>
          <a:noFill/>
        </p:spPr>
        <p:txBody>
          <a:bodyPr wrap="square" lIns="182880" tIns="0" rIns="182880" bIns="91440" rtlCol="0" anchor="t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300" b="1" spc="15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通过本课程的学习，您将可以</a:t>
            </a:r>
            <a:endParaRPr lang="zh-CN" altLang="en-US" sz="2300" b="1" spc="15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8" name="文本框 60"/>
          <p:cNvSpPr txBox="1"/>
          <p:nvPr>
            <p:custDataLst>
              <p:tags r:id="rId3"/>
            </p:custDataLst>
          </p:nvPr>
        </p:nvSpPr>
        <p:spPr>
          <a:xfrm>
            <a:off x="2431690" y="4457700"/>
            <a:ext cx="8099244" cy="1944680"/>
          </a:xfrm>
          <a:prstGeom prst="rect">
            <a:avLst/>
          </a:prstGeom>
          <a:noFill/>
        </p:spPr>
        <p:txBody>
          <a:bodyPr wrap="square" lIns="182880" tIns="91440" rIns="182880" bIns="0" rtlCol="0" anchor="b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400" b="1" spc="38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课程目标</a:t>
            </a:r>
            <a:endParaRPr lang="zh-CN" altLang="en-US" sz="5400" b="1" spc="38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9" name="文本框 58"/>
          <p:cNvSpPr txBox="1"/>
          <p:nvPr>
            <p:custDataLst>
              <p:tags r:id="rId4"/>
            </p:custDataLst>
          </p:nvPr>
        </p:nvSpPr>
        <p:spPr>
          <a:xfrm>
            <a:off x="12149770" y="2924066"/>
            <a:ext cx="2198362" cy="156409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b="1" spc="3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01.</a:t>
            </a:r>
            <a:endParaRPr lang="en-US" altLang="zh-CN" sz="8000" b="1" spc="3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0" name="文本框 61"/>
          <p:cNvSpPr txBox="1"/>
          <p:nvPr>
            <p:custDataLst>
              <p:tags r:id="rId5"/>
            </p:custDataLst>
          </p:nvPr>
        </p:nvSpPr>
        <p:spPr>
          <a:xfrm>
            <a:off x="14397487" y="2924066"/>
            <a:ext cx="7616511" cy="156409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了解</a:t>
            </a:r>
            <a:r>
              <a:rPr lang="en-US" altLang="zh-CN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</a:t>
            </a:r>
            <a:r>
              <a:rPr lang="en-US" altLang="zh-CN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MeterSphere </a:t>
            </a:r>
            <a:r>
              <a:rPr lang="zh-CN" altLang="en-US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工具整体架构</a:t>
            </a:r>
            <a:r>
              <a:rPr lang="zh-CN" altLang="en-US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3200" spc="24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3" name="文本框 58"/>
          <p:cNvSpPr txBox="1"/>
          <p:nvPr>
            <p:custDataLst>
              <p:tags r:id="rId6"/>
            </p:custDataLst>
          </p:nvPr>
        </p:nvSpPr>
        <p:spPr>
          <a:xfrm>
            <a:off x="12149770" y="4875737"/>
            <a:ext cx="2198362" cy="156409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b="1" spc="3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02.</a:t>
            </a:r>
            <a:endParaRPr lang="en-US" altLang="zh-CN" sz="8000" b="1" spc="3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4" name="文本框 61"/>
          <p:cNvSpPr txBox="1"/>
          <p:nvPr>
            <p:custDataLst>
              <p:tags r:id="rId7"/>
            </p:custDataLst>
          </p:nvPr>
        </p:nvSpPr>
        <p:spPr>
          <a:xfrm>
            <a:off x="14397487" y="4875737"/>
            <a:ext cx="7616511" cy="156409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了解</a:t>
            </a:r>
            <a:r>
              <a:rPr lang="en-US" altLang="zh-CN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MeterSphere </a:t>
            </a:r>
            <a:r>
              <a:rPr lang="zh-CN" altLang="en-US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接口测试数据流向</a:t>
            </a:r>
            <a:r>
              <a:rPr lang="zh-CN" altLang="en-US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3200" spc="24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6" name="文本框 58"/>
          <p:cNvSpPr txBox="1"/>
          <p:nvPr>
            <p:custDataLst>
              <p:tags r:id="rId8"/>
            </p:custDataLst>
          </p:nvPr>
        </p:nvSpPr>
        <p:spPr>
          <a:xfrm>
            <a:off x="12149770" y="6827405"/>
            <a:ext cx="2198362" cy="156409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b="1" spc="3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03.</a:t>
            </a:r>
            <a:endParaRPr lang="en-US" altLang="zh-CN" sz="8000" b="1" spc="3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7" name="文本框 61"/>
          <p:cNvSpPr txBox="1"/>
          <p:nvPr>
            <p:custDataLst>
              <p:tags r:id="rId9"/>
            </p:custDataLst>
          </p:nvPr>
        </p:nvSpPr>
        <p:spPr>
          <a:xfrm>
            <a:off x="14397487" y="6827405"/>
            <a:ext cx="7616511" cy="156409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掌握</a:t>
            </a:r>
            <a:r>
              <a:rPr lang="en-US" altLang="zh-CN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MeterSphere </a:t>
            </a:r>
            <a:r>
              <a:rPr lang="zh-CN" altLang="en-US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部署</a:t>
            </a:r>
            <a:r>
              <a:rPr lang="zh-CN" altLang="en-US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3200" spc="24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</p:spTree>
    <p:custDataLst>
      <p:tags r:id="rId10"/>
    </p:custData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MeterSphere v1.0 的四大功能"/>
          <p:cNvSpPr txBox="1"/>
          <p:nvPr/>
        </p:nvSpPr>
        <p:spPr>
          <a:xfrm>
            <a:off x="0" y="1169924"/>
            <a:ext cx="24384000" cy="92011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MeterSphere </a:t>
            </a:r>
            <a:r>
              <a:rPr lang="zh-CN" altLang="en-US"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部署（续）</a:t>
            </a:r>
            <a:endParaRPr lang="zh-CN" altLang="en-US" sz="4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4" name="文本框 63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8260080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algn="l" defTabSz="889000" rtl="0">
              <a:lnSpc>
                <a:spcPct val="90000"/>
              </a:lnSpc>
              <a:spcAft>
                <a:spcPct val="35000"/>
              </a:spcAft>
              <a:buNone/>
            </a:pP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2.3 MeterSphere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部署（续）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65" name="矩形 64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823720" y="-53975"/>
            <a:ext cx="21839555" cy="60896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在线部署：</a:t>
            </a:r>
            <a:endParaRPr kumimoji="0" lang="zh-CN" altLang="en-US" sz="360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812800"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marlchars xmlns:wpsdc="http://www.wps.cn/officeDocument/2017/drawingmlCustomData" val="200" checksum="34799616"/>
                </a:ext>
              </a:extLst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第三步：访问平台。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720090" marR="0" indent="72009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打开</a:t>
            </a: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Chrome 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浏览器，在浏览器上输入</a:t>
            </a: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http://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服务器</a:t>
            </a: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IP:8081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。如果该地址可以正常访问，说明</a:t>
            </a: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MeterSphere 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安装成功，如果该地址不能访问，需要检查本地电脑或服务器的防火墙，如果防火墙是打开状态，需要将防火墙关闭。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344035" y="5202555"/>
            <a:ext cx="14524355" cy="825563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MeterSphere v1.0 的四大功能"/>
          <p:cNvSpPr txBox="1"/>
          <p:nvPr/>
        </p:nvSpPr>
        <p:spPr>
          <a:xfrm>
            <a:off x="0" y="1169924"/>
            <a:ext cx="24384000" cy="92011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MeterSphere </a:t>
            </a:r>
            <a:r>
              <a:rPr lang="zh-CN" altLang="en-US"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部署（续）</a:t>
            </a:r>
            <a:endParaRPr lang="zh-CN" altLang="en-US" sz="4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4" name="文本框 63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8260080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algn="l" defTabSz="889000" rtl="0">
              <a:lnSpc>
                <a:spcPct val="90000"/>
              </a:lnSpc>
              <a:spcAft>
                <a:spcPct val="35000"/>
              </a:spcAft>
              <a:buNone/>
            </a:pP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2.3 MeterSphere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部署（续）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65" name="矩形 64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764665" y="522605"/>
            <a:ext cx="21302980" cy="60896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离线部署：</a:t>
            </a:r>
            <a:endParaRPr kumimoji="0" lang="zh-CN" altLang="en-US" sz="360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812800"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marlchars xmlns:wpsdc="http://www.wps.cn/officeDocument/2017/drawingmlCustomData" val="200" checksum="34799616"/>
                </a:ext>
              </a:extLst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第一步：打开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Chrome 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浏览器，在浏览器上输入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</a:t>
            </a:r>
            <a:r>
              <a:rPr kumimoji="0" lang="zh-CN" sz="28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https://community.fit2cloud.com/#/products/metersphere/downloads。</a:t>
            </a:r>
            <a:endParaRPr kumimoji="0" lang="zh-CN" sz="28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812800"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marlchars xmlns:wpsdc="http://www.wps.cn/officeDocument/2017/drawingmlCustomData" val="200" checksum="34799616"/>
                </a:ext>
              </a:extLst>
            </a:pPr>
            <a:r>
              <a:rPr kumimoji="0" lang="zh-CN" sz="28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第二步：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以下载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v2.10.8-lts 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为例，点击下载按钮。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812800"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marlchars xmlns:wpsdc="http://www.wps.cn/officeDocument/2017/drawingmlCustomData" val="200" checksum="34799616"/>
                </a:ext>
              </a:extLst>
            </a:pP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567680" y="5849620"/>
            <a:ext cx="12773660" cy="582993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MeterSphere v1.0 的四大功能"/>
          <p:cNvSpPr txBox="1"/>
          <p:nvPr/>
        </p:nvSpPr>
        <p:spPr>
          <a:xfrm>
            <a:off x="0" y="1169924"/>
            <a:ext cx="24384000" cy="92011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MeterSphere </a:t>
            </a:r>
            <a:r>
              <a:rPr lang="zh-CN" altLang="en-US"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部署（续）</a:t>
            </a:r>
            <a:endParaRPr lang="zh-CN" altLang="en-US" sz="4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4" name="文本框 63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8260080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algn="l" defTabSz="889000" rtl="0">
              <a:lnSpc>
                <a:spcPct val="90000"/>
              </a:lnSpc>
              <a:spcAft>
                <a:spcPct val="35000"/>
              </a:spcAft>
              <a:buNone/>
            </a:pP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2.3 MeterSphere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部署（续）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65" name="矩形 64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823720" y="1530350"/>
            <a:ext cx="21302980" cy="60896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离线部署（续）：</a:t>
            </a:r>
            <a:endParaRPr kumimoji="0" lang="zh-CN" altLang="en-US" sz="360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812800"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marlchars xmlns:wpsdc="http://www.wps.cn/officeDocument/2017/drawingmlCustomData" val="200" checksum="34799616"/>
                </a:ext>
              </a:extLst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第三步：</a:t>
            </a:r>
            <a:r>
              <a:rPr kumimoji="0" lang="zh-CN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点击浏览器系统</a:t>
            </a: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-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下载内容，</a:t>
            </a:r>
            <a:r>
              <a:rPr kumimoji="0" lang="zh-CN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复制下载链接。</a:t>
            </a:r>
            <a:endParaRPr kumimoji="0" lang="zh-CN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812800"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marlchars xmlns:wpsdc="http://www.wps.cn/officeDocument/2017/drawingmlCustomData" val="200" checksum="34799616"/>
                </a:ext>
              </a:extLst>
            </a:pPr>
            <a:r>
              <a:rPr lang="zh-CN" altLang="en-US" b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第四步：在服务器</a:t>
            </a:r>
            <a:r>
              <a:rPr lang="zh-CN" b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使用</a:t>
            </a:r>
            <a:r>
              <a:rPr lang="en-US" altLang="zh-CN" b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wget </a:t>
            </a:r>
            <a:r>
              <a:rPr lang="zh-CN" altLang="en-US" b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命令下载安装包。</a:t>
            </a:r>
            <a:endParaRPr kumimoji="0" lang="zh-CN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812800"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marlchars xmlns:wpsdc="http://www.wps.cn/officeDocument/2017/drawingmlCustomData" val="200" checksum="34799616"/>
                </a:ext>
              </a:extLst>
            </a:pPr>
            <a:endParaRPr kumimoji="0" lang="zh-CN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812800"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marlchars xmlns:wpsdc="http://www.wps.cn/officeDocument/2017/drawingmlCustomData" val="200" checksum="34799616"/>
                </a:ext>
              </a:extLst>
            </a:pPr>
            <a:endParaRPr kumimoji="0" lang="zh-CN" altLang="en-US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812800"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marlchars xmlns:wpsdc="http://www.wps.cn/officeDocument/2017/drawingmlCustomData" val="200" checksum="34799616"/>
                </a:ext>
              </a:extLst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36065" y="6426200"/>
            <a:ext cx="10293350" cy="5118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903710" y="6426200"/>
            <a:ext cx="10293350" cy="5118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152005" y="10458450"/>
            <a:ext cx="16941800" cy="28194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810635" y="8739188"/>
            <a:ext cx="1325245" cy="757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00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Helvetica Neue" panose="02000503000000020004"/>
                <a:sym typeface="Helvetica Neue" panose="02000503000000020004"/>
              </a:rPr>
              <a:t>1</a:t>
            </a:r>
            <a:endParaRPr kumimoji="0" lang="en-US" altLang="zh-CN" sz="400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095595" y="7506018"/>
            <a:ext cx="1325245" cy="757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00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Helvetica Neue" panose="02000503000000020004"/>
                <a:sym typeface="Helvetica Neue" panose="02000503000000020004"/>
              </a:rPr>
              <a:t>2</a:t>
            </a:r>
            <a:endParaRPr kumimoji="0" lang="en-US" altLang="zh-CN" sz="400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0327620" y="11898313"/>
            <a:ext cx="1325245" cy="757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00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Helvetica Neue" panose="02000503000000020004"/>
                <a:sym typeface="Helvetica Neue" panose="02000503000000020004"/>
              </a:rPr>
              <a:t>3</a:t>
            </a:r>
            <a:endParaRPr kumimoji="0" lang="en-US" altLang="zh-CN" sz="400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Helvetica Neue" panose="02000503000000020004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MeterSphere v1.0 的四大功能"/>
          <p:cNvSpPr txBox="1"/>
          <p:nvPr/>
        </p:nvSpPr>
        <p:spPr>
          <a:xfrm>
            <a:off x="0" y="1169924"/>
            <a:ext cx="24384000" cy="92011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MeterSphere </a:t>
            </a:r>
            <a:r>
              <a:rPr lang="zh-CN" altLang="en-US"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部署（续）</a:t>
            </a:r>
            <a:endParaRPr lang="zh-CN" altLang="en-US" sz="4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4" name="文本框 63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8260080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algn="l" defTabSz="889000" rtl="0">
              <a:lnSpc>
                <a:spcPct val="90000"/>
              </a:lnSpc>
              <a:spcAft>
                <a:spcPct val="35000"/>
              </a:spcAft>
              <a:buNone/>
            </a:pP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2.3 MeterSphere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部署（续）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65" name="矩形 64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823720" y="1818005"/>
            <a:ext cx="21302980" cy="60896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离线部署：</a:t>
            </a:r>
            <a:endParaRPr kumimoji="0" lang="zh-CN" altLang="en-US" sz="360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812800"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marlchars xmlns:wpsdc="http://www.wps.cn/officeDocument/2017/drawingmlCustomData" val="200" checksum="34799616"/>
                </a:ext>
              </a:extLst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第五步：</a:t>
            </a:r>
            <a:r>
              <a:rPr kumimoji="0" lang="zh-CN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解压安装包。</a:t>
            </a:r>
            <a:endParaRPr kumimoji="0" lang="zh-CN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1625600"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marlchars xmlns:wpsdc="http://www.wps.cn/officeDocument/2017/drawingmlCustomData" val="400" checksum="69599232"/>
                </a:ext>
              </a:extLst>
            </a:pPr>
            <a:r>
              <a:rPr lang="zh-CN" altLang="en-US" b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tar zxvf metersphere-offline-installer-v2.</a:t>
            </a:r>
            <a:r>
              <a:rPr lang="en-US" altLang="zh-CN" b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10.8-lts</a:t>
            </a:r>
            <a:r>
              <a:rPr lang="zh-CN" altLang="en-US" b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.tar.gz</a:t>
            </a:r>
            <a:r>
              <a:rPr lang="en-US" altLang="zh-CN" b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</a:t>
            </a:r>
            <a:endParaRPr lang="en-US" altLang="zh-CN" b="0"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812800"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marlchars xmlns:wpsdc="http://www.wps.cn/officeDocument/2017/drawingmlCustomData" val="200" checksum="34799616"/>
                </a:ext>
              </a:extLst>
            </a:pPr>
            <a:r>
              <a:rPr lang="zh-CN" altLang="en-US" b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第六步：进入解压后安装目录，执行安装脚本。</a:t>
            </a:r>
            <a:endParaRPr lang="zh-CN" altLang="en-US" b="0"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1625600"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marlchars xmlns:wpsdc="http://www.wps.cn/officeDocument/2017/drawingmlCustomData" val="400" checksum="69599232"/>
                </a:ext>
              </a:extLst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cd </a:t>
            </a:r>
            <a:r>
              <a:rPr lang="zh-CN" altLang="en-US" b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metersphere-offline-installer-v2.</a:t>
            </a:r>
            <a:r>
              <a:rPr lang="en-US" altLang="zh-CN" b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10.8-lts </a:t>
            </a:r>
            <a:endParaRPr lang="en-US" altLang="zh-CN" b="0"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1625600"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marlchars xmlns:wpsdc="http://www.wps.cn/officeDocument/2017/drawingmlCustomData" val="400" checksum="69599232"/>
                </a:ext>
              </a:extLst>
            </a:pP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bash install.sh 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安装。</a:t>
            </a:r>
            <a:endParaRPr kumimoji="0" lang="zh-CN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812800"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marlchars xmlns:wpsdc="http://www.wps.cn/officeDocument/2017/drawingmlCustomData" val="200" checksum="34799616"/>
                </a:ext>
              </a:extLst>
            </a:pPr>
            <a:endParaRPr kumimoji="0" lang="zh-CN" altLang="en-US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812800"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marlchars xmlns:wpsdc="http://www.wps.cn/officeDocument/2017/drawingmlCustomData" val="200" checksum="34799616"/>
                </a:ext>
              </a:extLst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976100" y="7146290"/>
            <a:ext cx="10293350" cy="5118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607820" y="7146290"/>
            <a:ext cx="10293350" cy="51181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MeterSphere v1.0 的四大功能"/>
          <p:cNvSpPr txBox="1"/>
          <p:nvPr/>
        </p:nvSpPr>
        <p:spPr>
          <a:xfrm>
            <a:off x="0" y="1169924"/>
            <a:ext cx="24384000" cy="92011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MeterSphere </a:t>
            </a:r>
            <a:r>
              <a:rPr lang="zh-CN" altLang="en-US"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部署（续）</a:t>
            </a:r>
            <a:endParaRPr lang="zh-CN" altLang="en-US" sz="4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4" name="文本框 63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8260080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algn="l" defTabSz="889000" rtl="0">
              <a:lnSpc>
                <a:spcPct val="90000"/>
              </a:lnSpc>
              <a:spcAft>
                <a:spcPct val="35000"/>
              </a:spcAft>
              <a:buNone/>
            </a:pP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2.3 MeterSphere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部署（续）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65" name="矩形 64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823720" y="1818005"/>
            <a:ext cx="21381085" cy="4291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离线部署：</a:t>
            </a:r>
            <a:endParaRPr kumimoji="0" lang="zh-CN" altLang="en-US" sz="360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812800"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marlchars xmlns:wpsdc="http://www.wps.cn/officeDocument/2017/drawingmlCustomData" val="200" checksum="34799616"/>
                </a:ext>
              </a:extLst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第五步：</a:t>
            </a:r>
            <a:r>
              <a:rPr lang="zh-CN" altLang="en-US" sz="2800" b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执行</a:t>
            </a:r>
            <a:r>
              <a:rPr lang="en-US" altLang="zh-CN" sz="2800" b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msctl status </a:t>
            </a:r>
            <a:r>
              <a:rPr lang="zh-CN" altLang="en-US" sz="2800" b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检查服务状态。查询到服务的</a:t>
            </a:r>
            <a:r>
              <a:rPr lang="en-US" altLang="zh-CN" sz="2800" b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STATUS </a:t>
            </a:r>
            <a:r>
              <a:rPr lang="zh-CN" altLang="en-US" sz="2800" b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状态是</a:t>
            </a:r>
            <a:r>
              <a:rPr lang="en-US" altLang="zh-CN" sz="2800" b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healthy</a:t>
            </a:r>
            <a:r>
              <a:rPr lang="zh-CN" altLang="en-US" sz="2800" b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，说明服务是健康的，如果</a:t>
            </a:r>
            <a:r>
              <a:rPr lang="en-US" altLang="zh-CN" sz="2800" b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STATUS</a:t>
            </a:r>
            <a:r>
              <a:rPr lang="zh-CN" altLang="en-US" sz="2800" b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状态是</a:t>
            </a:r>
            <a:r>
              <a:rPr lang="en-US" altLang="zh-CN" sz="2800" b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error </a:t>
            </a:r>
            <a:r>
              <a:rPr lang="zh-CN" altLang="en-US" sz="2800" b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或者是</a:t>
            </a:r>
            <a:r>
              <a:rPr lang="en-US" altLang="zh-CN" sz="2800" b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unhealthy,</a:t>
            </a:r>
            <a:r>
              <a:rPr lang="zh-CN" altLang="en-US" sz="2800" b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这些状态代表服务是不正常的，需要使用</a:t>
            </a:r>
            <a:r>
              <a:rPr lang="en-US" altLang="zh-CN" sz="2800" b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docker logs -f </a:t>
            </a:r>
            <a:r>
              <a:rPr lang="zh-CN" altLang="en-US" sz="2800" b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服务名</a:t>
            </a:r>
            <a:r>
              <a:rPr lang="en-US" altLang="zh-CN" sz="2800" b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--tail=200 </a:t>
            </a:r>
            <a:r>
              <a:rPr lang="zh-CN" altLang="en-US" sz="2800" b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命令查看服务的日志。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832100" y="6570345"/>
            <a:ext cx="18920460" cy="55518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1819910" y="1355090"/>
            <a:ext cx="16343630" cy="935990"/>
          </a:xfrm>
          <a:ln>
            <a:noFill/>
          </a:ln>
        </p:spPr>
        <p:txBody>
          <a:bodyPr>
            <a:normAutofit fontScale="80000"/>
          </a:bodyPr>
          <a:lstStyle/>
          <a:p>
            <a:pPr marL="0" indent="0">
              <a:buNone/>
            </a:pPr>
            <a:r>
              <a:rPr lang="zh-CN" altLang="en-US" sz="6400" b="1">
                <a:solidFill>
                  <a:schemeClr val="accent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小结</a:t>
            </a:r>
            <a:endParaRPr lang="zh-CN" altLang="en-US" sz="6400" b="1">
              <a:solidFill>
                <a:schemeClr val="accent1">
                  <a:lumMod val="5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6" name="内容占位符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047240" y="2537460"/>
            <a:ext cx="20946110" cy="9792970"/>
          </a:xfrm>
          <a:prstGeom prst="rect">
            <a:avLst/>
          </a:prstGeom>
          <a:noFill/>
          <a:ln>
            <a:noFill/>
          </a:ln>
        </p:spPr>
        <p:txBody>
          <a:bodyPr vert="horz" wrap="square" lIns="182880" tIns="91440" rIns="182880" bIns="91440" numCol="1" anchor="t" anchorCtr="0" compatLnSpc="1"/>
          <a:lstStyle>
            <a:lvl1pPr marL="480695" indent="-480695" algn="l" defTabSz="912495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2400" b="1" kern="1200">
                <a:solidFill>
                  <a:schemeClr val="tx1"/>
                </a:solidFill>
                <a:latin typeface="思源黑体 CN Regular" panose="020B0200000000000000" pitchFamily="34" charset="-128"/>
                <a:ea typeface="思源黑体 CN Regular" panose="020B0200000000000000" pitchFamily="34" charset="-128"/>
                <a:cs typeface="+mn-cs"/>
                <a:sym typeface="Calibri" panose="020F0502020204030204" charset="0"/>
              </a:defRPr>
            </a:lvl1pPr>
            <a:lvl2pPr marL="836295" lvl="1" indent="-355600" algn="l" defTabSz="912495" rtl="0" eaLnBrk="1" fontAlgn="base" hangingPunct="1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000" b="0" kern="1200">
                <a:solidFill>
                  <a:schemeClr val="tx1"/>
                </a:solidFill>
                <a:latin typeface="思源黑体 CN Regular" panose="020B0200000000000000" pitchFamily="34" charset="-128"/>
                <a:ea typeface="思源黑体 CN Regular" panose="020B0200000000000000" pitchFamily="34" charset="-128"/>
                <a:cs typeface="+mn-cs"/>
                <a:sym typeface="Calibri" panose="020F0502020204030204" charset="0"/>
              </a:defRPr>
            </a:lvl2pPr>
            <a:lvl3pPr marL="1143000" lvl="2" indent="-228600" algn="l" defTabSz="912495" rtl="0" eaLnBrk="1" fontAlgn="base" hangingPunct="1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ü"/>
              <a:defRPr sz="1800" b="0" kern="1200">
                <a:solidFill>
                  <a:schemeClr val="tx1"/>
                </a:solidFill>
                <a:latin typeface="思源黑体 CN Regular" panose="020B0200000000000000" pitchFamily="34" charset="-128"/>
                <a:ea typeface="思源黑体 CN Regular" panose="020B0200000000000000" pitchFamily="34" charset="-128"/>
                <a:cs typeface="+mn-cs"/>
                <a:sym typeface="Calibri" panose="020F0502020204030204" charset="0"/>
              </a:defRPr>
            </a:lvl3pPr>
            <a:lvl4pPr marL="1598930" lvl="3" indent="-227330" algn="l" defTabSz="912495" rtl="0" eaLnBrk="1" fontAlgn="base" hangingPunct="1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Font typeface="Arial" panose="020B0604020202090204" pitchFamily="34" charset="0"/>
              <a:buChar char="•"/>
              <a:defRPr sz="1600" b="0" kern="1200">
                <a:solidFill>
                  <a:schemeClr val="tx1"/>
                </a:solidFill>
                <a:latin typeface="思源黑体 CN Regular" panose="020B0200000000000000" pitchFamily="34" charset="-128"/>
                <a:ea typeface="思源黑体 CN Regular" panose="020B0200000000000000" pitchFamily="34" charset="-128"/>
                <a:cs typeface="+mn-cs"/>
                <a:sym typeface="Calibri" panose="020F0502020204030204" charset="0"/>
              </a:defRPr>
            </a:lvl4pPr>
            <a:lvl5pPr marL="2056130" lvl="4" indent="-227330" algn="l" defTabSz="912495" rtl="0" eaLnBrk="1" fontAlgn="base" hangingPunct="1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Font typeface="Arial" panose="020B0604020202090204" pitchFamily="34" charset="0"/>
              <a:buChar char="•"/>
              <a:defRPr sz="1400" b="0" kern="1200">
                <a:solidFill>
                  <a:schemeClr val="tx1"/>
                </a:solidFill>
                <a:latin typeface="思源黑体 CN Regular" panose="020B0200000000000000" pitchFamily="34" charset="-128"/>
                <a:ea typeface="思源黑体 CN Regular" panose="020B0200000000000000" pitchFamily="34" charset="-128"/>
                <a:cs typeface="+mn-cs"/>
                <a:sym typeface="Calibri" panose="020F0502020204030204" charset="0"/>
              </a:defRPr>
            </a:lvl5pPr>
            <a:lvl6pPr marL="3352800" lvl="5" indent="-304800" algn="l" defTabSz="913765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73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6pPr>
            <a:lvl7pPr marL="3962400" lvl="6" indent="-304800" algn="l" defTabSz="913765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73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7pPr>
            <a:lvl8pPr marL="4572000" lvl="7" indent="-304800" algn="l" defTabSz="913765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73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8pPr>
            <a:lvl9pPr marL="5181600" lvl="8" indent="-304800" algn="l" defTabSz="913765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73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9pPr>
          </a:lstStyle>
          <a:p>
            <a:r>
              <a:rPr lang="en-US" altLang="zh-CN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</a:t>
            </a:r>
            <a:r>
              <a:rPr lang="zh-CN" altLang="en-US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介绍了</a:t>
            </a:r>
            <a:r>
              <a:rPr lang="en-US" altLang="zh-CN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MeterSphere </a:t>
            </a:r>
            <a:r>
              <a:rPr lang="zh-CN" altLang="en-US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系统架构。</a:t>
            </a:r>
            <a:endParaRPr lang="zh-CN" altLang="en-US" sz="4800" b="0" kern="0" spc="1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介绍了</a:t>
            </a:r>
            <a:r>
              <a:rPr lang="en-US" altLang="zh-CN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MeterSphere </a:t>
            </a:r>
            <a:r>
              <a:rPr lang="zh-CN" altLang="en-US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接口测试的工作原理。</a:t>
            </a:r>
            <a:endParaRPr lang="zh-CN" altLang="en-US" sz="4800" spc="24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介绍了</a:t>
            </a:r>
            <a:r>
              <a:rPr lang="en-US" altLang="zh-CN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docker </a:t>
            </a:r>
            <a:r>
              <a:rPr lang="zh-CN" altLang="en-US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常用命令。</a:t>
            </a:r>
            <a:endParaRPr lang="zh-CN" altLang="en-US" sz="4800" spc="24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介绍了</a:t>
            </a:r>
            <a:r>
              <a:rPr lang="en-US" altLang="zh-CN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MeterSphere </a:t>
            </a:r>
            <a:r>
              <a:rPr lang="zh-CN" altLang="en-US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在线部署和离线部署。</a:t>
            </a:r>
            <a:endParaRPr lang="zh-CN" altLang="en-US" sz="4800" spc="24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endParaRPr lang="zh-CN" altLang="en-US" sz="4800" b="0" spc="24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8" name="因为热爱-01.png" descr="因为热爱-0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9522" y="4804412"/>
            <a:ext cx="16484955" cy="410717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89" name="MeterSphere-反白.png" descr="MeterSphere-反白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17" y="792011"/>
            <a:ext cx="5747928" cy="108297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17736185" y="10817543"/>
            <a:ext cx="4759960" cy="13728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000" b="1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  <a:sym typeface="微软雅黑" panose="020B0503020204020204" charset="-122"/>
              </a:rPr>
              <a:t>谢谢！</a:t>
            </a:r>
            <a:endParaRPr kumimoji="0" lang="zh-CN" altLang="en-US" sz="8000" b="1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黑体" panose="02010609060101010101" charset="-122"/>
              <a:ea typeface="黑体" panose="02010609060101010101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98"/>
          <p:cNvSpPr>
            <a:spLocks noChangeArrowheads="1"/>
          </p:cNvSpPr>
          <p:nvPr/>
        </p:nvSpPr>
        <p:spPr bwMode="auto">
          <a:xfrm>
            <a:off x="3322446" y="4480424"/>
            <a:ext cx="5334568" cy="5334566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76200">
            <a:solidFill>
              <a:srgbClr val="FFFFFF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82880" tIns="91440" rIns="182880" bIns="91440"/>
          <a:lstStyle/>
          <a:p>
            <a:pPr eaLnBrk="0" hangingPunct="0"/>
            <a:endParaRPr lang="zh-CN" altLang="en-US" sz="480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9" name="Shape 99"/>
          <p:cNvSpPr>
            <a:spLocks noChangeArrowheads="1"/>
          </p:cNvSpPr>
          <p:nvPr/>
        </p:nvSpPr>
        <p:spPr bwMode="auto">
          <a:xfrm>
            <a:off x="2760294" y="3918274"/>
            <a:ext cx="6458870" cy="6458864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65097"/>
              </a:srgbClr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82880" tIns="91440" rIns="182880" bIns="91440"/>
          <a:lstStyle/>
          <a:p>
            <a:pPr eaLnBrk="0" hangingPunct="0"/>
            <a:endParaRPr lang="zh-CN" altLang="en-US" sz="480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" name="MH_Entry_1"/>
          <p:cNvSpPr/>
          <p:nvPr>
            <p:custDataLst>
              <p:tags r:id="rId1"/>
            </p:custDataLst>
          </p:nvPr>
        </p:nvSpPr>
        <p:spPr>
          <a:xfrm>
            <a:off x="10859770" y="5401310"/>
            <a:ext cx="10325100" cy="1276350"/>
          </a:xfrm>
          <a:prstGeom prst="rect">
            <a:avLst/>
          </a:prstGeom>
          <a:noFill/>
          <a:ln w="28575" cmpd="sng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Ins="0" bIns="0" anchor="ctr">
            <a:normAutofit/>
          </a:bodyPr>
          <a:p>
            <a:pPr>
              <a:defRPr/>
            </a:pPr>
            <a:r>
              <a:rPr lang="en-US" altLang="zh-CN" sz="4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     </a:t>
            </a:r>
            <a:r>
              <a:rPr lang="zh-CN" altLang="en-US" sz="4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第二节 </a:t>
            </a:r>
            <a:r>
              <a:rPr lang="en-US" altLang="zh-CN" sz="4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sz="4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工具部署</a:t>
            </a:r>
            <a:endParaRPr lang="zh-CN" sz="48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5" name="MH_Others_1"/>
          <p:cNvSpPr/>
          <p:nvPr>
            <p:custDataLst>
              <p:tags r:id="rId2"/>
            </p:custDataLst>
          </p:nvPr>
        </p:nvSpPr>
        <p:spPr>
          <a:xfrm>
            <a:off x="10728990" y="5401350"/>
            <a:ext cx="136524" cy="127635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p>
            <a:pPr algn="ctr">
              <a:defRPr/>
            </a:pPr>
            <a:endParaRPr lang="zh-CN" altLang="en-US" sz="4800">
              <a:solidFill>
                <a:schemeClr val="accent1">
                  <a:lumMod val="50000"/>
                </a:schemeClr>
              </a:solidFill>
              <a:latin typeface="思源黑体 CN Regular" panose="020B0200000000000000" pitchFamily="34" charset="-128"/>
              <a:ea typeface="思源黑体 CN Regular" panose="020B0200000000000000" pitchFamily="34" charset="-128"/>
              <a:cs typeface="+mn-ea"/>
              <a:sym typeface="+mn-lt"/>
            </a:endParaRPr>
          </a:p>
        </p:txBody>
      </p:sp>
      <p:sp>
        <p:nvSpPr>
          <p:cNvPr id="12" name="MH_Others_4"/>
          <p:cNvSpPr txBox="1"/>
          <p:nvPr>
            <p:custDataLst>
              <p:tags r:id="rId3"/>
            </p:custDataLst>
          </p:nvPr>
        </p:nvSpPr>
        <p:spPr>
          <a:xfrm rot="5400000">
            <a:off x="544830" y="6278880"/>
            <a:ext cx="8252460" cy="107632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defRPr/>
            </a:pPr>
            <a:r>
              <a:rPr lang="en-US" altLang="zh-CN" sz="6400" spc="400" dirty="0">
                <a:solidFill>
                  <a:srgbClr val="DDDDDD"/>
                </a:solidFill>
                <a:latin typeface="思源黑体 CN Regular" panose="020B0200000000000000" pitchFamily="34" charset="-128"/>
                <a:ea typeface="思源黑体 CN Regular" panose="020B0200000000000000" pitchFamily="34" charset="-128"/>
                <a:cs typeface="+mn-ea"/>
                <a:sym typeface="+mn-lt"/>
              </a:rPr>
              <a:t>CONTENTS</a:t>
            </a:r>
            <a:endParaRPr lang="zh-CN" altLang="en-US" sz="6400" spc="400" dirty="0">
              <a:solidFill>
                <a:srgbClr val="DDDDDD"/>
              </a:solidFill>
              <a:latin typeface="思源黑体 CN Regular" panose="020B0200000000000000" pitchFamily="34" charset="-128"/>
              <a:ea typeface="思源黑体 CN Regular" panose="020B0200000000000000" pitchFamily="34" charset="-128"/>
              <a:cs typeface="+mn-ea"/>
              <a:sym typeface="+mn-lt"/>
            </a:endParaRPr>
          </a:p>
        </p:txBody>
      </p:sp>
      <p:sp>
        <p:nvSpPr>
          <p:cNvPr id="2" name="MH_Others_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455160" y="3870960"/>
            <a:ext cx="3432810" cy="6059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13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目</a:t>
            </a:r>
            <a:endParaRPr lang="en-US" altLang="zh-CN" sz="13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/>
            <a:r>
              <a:rPr lang="zh-CN" altLang="en-US" sz="13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录</a:t>
            </a:r>
            <a:endParaRPr lang="zh-CN" altLang="en-US" sz="13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Tm="3000">
        <p:fade/>
      </p:transition>
    </mc:Choice>
    <mc:Fallback>
      <p:transition spd="med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98"/>
          <p:cNvSpPr>
            <a:spLocks noChangeArrowheads="1"/>
          </p:cNvSpPr>
          <p:nvPr/>
        </p:nvSpPr>
        <p:spPr bwMode="auto">
          <a:xfrm>
            <a:off x="3322446" y="4480424"/>
            <a:ext cx="5334568" cy="5334566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76200">
            <a:solidFill>
              <a:srgbClr val="FFFFFF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82880" tIns="91440" rIns="182880" bIns="91440"/>
          <a:lstStyle/>
          <a:p>
            <a:pPr eaLnBrk="0" hangingPunct="0"/>
            <a:endParaRPr lang="zh-CN" altLang="en-US" sz="480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9" name="Shape 99"/>
          <p:cNvSpPr>
            <a:spLocks noChangeArrowheads="1"/>
          </p:cNvSpPr>
          <p:nvPr/>
        </p:nvSpPr>
        <p:spPr bwMode="auto">
          <a:xfrm>
            <a:off x="2760294" y="3918274"/>
            <a:ext cx="6458870" cy="6458864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65097"/>
              </a:srgbClr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82880" tIns="91440" rIns="182880" bIns="91440"/>
          <a:lstStyle/>
          <a:p>
            <a:pPr eaLnBrk="0" hangingPunct="0"/>
            <a:endParaRPr lang="zh-CN" altLang="en-US" sz="480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" name="MH_Others_4"/>
          <p:cNvSpPr txBox="1"/>
          <p:nvPr>
            <p:custDataLst>
              <p:tags r:id="rId1"/>
            </p:custDataLst>
          </p:nvPr>
        </p:nvSpPr>
        <p:spPr>
          <a:xfrm rot="5400000">
            <a:off x="544830" y="6278880"/>
            <a:ext cx="8252460" cy="107632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defRPr/>
            </a:pPr>
            <a:r>
              <a:rPr lang="en-US" altLang="zh-CN" sz="6400" spc="400" dirty="0">
                <a:solidFill>
                  <a:srgbClr val="DDDDDD"/>
                </a:solidFill>
                <a:latin typeface="思源黑体 CN Regular" panose="020B0200000000000000" pitchFamily="34" charset="-128"/>
                <a:ea typeface="思源黑体 CN Regular" panose="020B0200000000000000" pitchFamily="34" charset="-128"/>
                <a:cs typeface="+mn-ea"/>
                <a:sym typeface="+mn-lt"/>
              </a:rPr>
              <a:t>CONTENTS</a:t>
            </a:r>
            <a:endParaRPr lang="zh-CN" altLang="en-US" sz="6400" spc="400" dirty="0">
              <a:solidFill>
                <a:srgbClr val="DDDDDD"/>
              </a:solidFill>
              <a:latin typeface="思源黑体 CN Regular" panose="020B0200000000000000" pitchFamily="34" charset="-128"/>
              <a:ea typeface="思源黑体 CN Regular" panose="020B0200000000000000" pitchFamily="34" charset="-128"/>
              <a:cs typeface="+mn-ea"/>
              <a:sym typeface="+mn-lt"/>
            </a:endParaRPr>
          </a:p>
        </p:txBody>
      </p:sp>
      <p:sp>
        <p:nvSpPr>
          <p:cNvPr id="2" name="MH_Others_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55160" y="3870960"/>
            <a:ext cx="3432810" cy="6059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13200" dirty="0">
                <a:solidFill>
                  <a:schemeClr val="accent1">
                    <a:lumMod val="50000"/>
                  </a:schemeClr>
                </a:solidFill>
                <a:latin typeface="思源黑体 CN Regular" panose="020B0200000000000000" pitchFamily="34" charset="-128"/>
                <a:ea typeface="思源黑体 CN Regular" panose="020B0200000000000000" pitchFamily="34" charset="-128"/>
                <a:cs typeface="+mn-ea"/>
                <a:sym typeface="+mn-lt"/>
              </a:rPr>
              <a:t>章</a:t>
            </a:r>
            <a:endParaRPr lang="en-US" altLang="zh-CN" sz="13200" dirty="0">
              <a:solidFill>
                <a:schemeClr val="accent1">
                  <a:lumMod val="50000"/>
                </a:schemeClr>
              </a:solidFill>
              <a:latin typeface="思源黑体 CN Regular" panose="020B0200000000000000" pitchFamily="34" charset="-128"/>
              <a:ea typeface="思源黑体 CN Regular" panose="020B0200000000000000" pitchFamily="34" charset="-128"/>
              <a:cs typeface="+mn-ea"/>
              <a:sym typeface="+mn-lt"/>
            </a:endParaRPr>
          </a:p>
          <a:p>
            <a:pPr algn="ctr"/>
            <a:r>
              <a:rPr lang="zh-CN" altLang="en-US" sz="13200" dirty="0">
                <a:solidFill>
                  <a:schemeClr val="accent1">
                    <a:lumMod val="50000"/>
                  </a:schemeClr>
                </a:solidFill>
                <a:latin typeface="思源黑体 CN Regular" panose="020B0200000000000000" pitchFamily="34" charset="-128"/>
                <a:ea typeface="思源黑体 CN Regular" panose="020B0200000000000000" pitchFamily="34" charset="-128"/>
                <a:cs typeface="+mn-ea"/>
                <a:sym typeface="+mn-lt"/>
              </a:rPr>
              <a:t>节</a:t>
            </a:r>
            <a:endParaRPr lang="zh-CN" altLang="en-US" sz="13200" dirty="0">
              <a:solidFill>
                <a:schemeClr val="accent1">
                  <a:lumMod val="50000"/>
                </a:schemeClr>
              </a:solidFill>
              <a:latin typeface="思源黑体 CN Regular" panose="020B0200000000000000" pitchFamily="34" charset="-128"/>
              <a:ea typeface="思源黑体 CN Regular" panose="020B0200000000000000" pitchFamily="34" charset="-128"/>
              <a:cs typeface="+mn-ea"/>
              <a:sym typeface="+mn-lt"/>
            </a:endParaRPr>
          </a:p>
        </p:txBody>
      </p:sp>
      <p:sp>
        <p:nvSpPr>
          <p:cNvPr id="3" name="直接连接符 27"/>
          <p:cNvSpPr/>
          <p:nvPr>
            <p:custDataLst>
              <p:tags r:id="rId3"/>
            </p:custDataLst>
          </p:nvPr>
        </p:nvSpPr>
        <p:spPr>
          <a:xfrm>
            <a:off x="10038110" y="5236446"/>
            <a:ext cx="8158296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任意多边形: 形状 29"/>
          <p:cNvSpPr/>
          <p:nvPr>
            <p:custDataLst>
              <p:tags r:id="rId4"/>
            </p:custDataLst>
          </p:nvPr>
        </p:nvSpPr>
        <p:spPr>
          <a:xfrm>
            <a:off x="10808335" y="5297805"/>
            <a:ext cx="7649845" cy="1529715"/>
          </a:xfrm>
          <a:custGeom>
            <a:avLst/>
            <a:gdLst>
              <a:gd name="connsiteX0" fmla="*/ 0 w 3202131"/>
              <a:gd name="connsiteY0" fmla="*/ 0 h 744062"/>
              <a:gd name="connsiteX1" fmla="*/ 3202131 w 3202131"/>
              <a:gd name="connsiteY1" fmla="*/ 0 h 744062"/>
              <a:gd name="connsiteX2" fmla="*/ 3202131 w 3202131"/>
              <a:gd name="connsiteY2" fmla="*/ 744062 h 744062"/>
              <a:gd name="connsiteX3" fmla="*/ 0 w 3202131"/>
              <a:gd name="connsiteY3" fmla="*/ 744062 h 744062"/>
              <a:gd name="connsiteX4" fmla="*/ 0 w 3202131"/>
              <a:gd name="connsiteY4" fmla="*/ 0 h 7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2131" h="744062">
                <a:moveTo>
                  <a:pt x="0" y="0"/>
                </a:moveTo>
                <a:lnTo>
                  <a:pt x="3202131" y="0"/>
                </a:lnTo>
                <a:lnTo>
                  <a:pt x="3202131" y="744062"/>
                </a:lnTo>
                <a:lnTo>
                  <a:pt x="0" y="7440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2.1 </a:t>
            </a:r>
            <a:r>
              <a:rPr lang="en-US" altLang="zh-CN" sz="4000" b="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000" b="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组件设计</a:t>
            </a:r>
            <a:endParaRPr lang="zh-CN" altLang="en-US" sz="4000" b="0" kern="1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9" name="直接连接符 30"/>
          <p:cNvSpPr/>
          <p:nvPr>
            <p:custDataLst>
              <p:tags r:id="rId5"/>
            </p:custDataLst>
          </p:nvPr>
        </p:nvSpPr>
        <p:spPr>
          <a:xfrm>
            <a:off x="10758170" y="6783705"/>
            <a:ext cx="7703820" cy="3175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MH_Entry_1"/>
          <p:cNvSpPr/>
          <p:nvPr>
            <p:custDataLst>
              <p:tags r:id="rId6"/>
            </p:custDataLst>
          </p:nvPr>
        </p:nvSpPr>
        <p:spPr>
          <a:xfrm>
            <a:off x="10169150" y="3810040"/>
            <a:ext cx="9255124" cy="1276350"/>
          </a:xfrm>
          <a:prstGeom prst="rect">
            <a:avLst/>
          </a:prstGeom>
          <a:noFill/>
          <a:ln w="31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Ins="0" bIns="0" anchor="ctr">
            <a:normAutofit fontScale="90000"/>
          </a:bodyPr>
          <a:p>
            <a:pPr algn="l">
              <a:defRPr/>
            </a:pPr>
            <a:r>
              <a:rPr lang="en-US" altLang="zh-CN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     </a:t>
            </a:r>
            <a:r>
              <a:rPr lang="zh-CN" altLang="en-US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第二节 </a:t>
            </a:r>
            <a:r>
              <a:rPr lang="en-US" altLang="zh-CN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工具部署</a:t>
            </a:r>
            <a:endParaRPr lang="zh-CN" altLang="en-US" sz="48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14" name="MH_Others_1"/>
          <p:cNvSpPr/>
          <p:nvPr>
            <p:custDataLst>
              <p:tags r:id="rId7"/>
            </p:custDataLst>
          </p:nvPr>
        </p:nvSpPr>
        <p:spPr>
          <a:xfrm>
            <a:off x="10038974" y="3810040"/>
            <a:ext cx="136526" cy="127635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p>
            <a:pPr algn="ctr">
              <a:defRPr/>
            </a:pPr>
            <a:endParaRPr lang="zh-CN" altLang="en-US" sz="4800">
              <a:solidFill>
                <a:schemeClr val="accent1">
                  <a:lumMod val="50000"/>
                </a:schemeClr>
              </a:solidFill>
              <a:latin typeface="思源黑体 CN Regular" panose="020B0200000000000000" pitchFamily="34" charset="-128"/>
              <a:ea typeface="思源黑体 CN Regular" panose="020B0200000000000000" pitchFamily="34" charset="-128"/>
              <a:cs typeface="+mn-ea"/>
              <a:sym typeface="+mn-lt"/>
            </a:endParaRPr>
          </a:p>
        </p:txBody>
      </p:sp>
      <p:sp>
        <p:nvSpPr>
          <p:cNvPr id="4" name="直接连接符 30"/>
          <p:cNvSpPr/>
          <p:nvPr>
            <p:custDataLst>
              <p:tags r:id="rId8"/>
            </p:custDataLst>
          </p:nvPr>
        </p:nvSpPr>
        <p:spPr>
          <a:xfrm>
            <a:off x="10751820" y="8298180"/>
            <a:ext cx="7703820" cy="3175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直接连接符 30"/>
          <p:cNvSpPr/>
          <p:nvPr>
            <p:custDataLst>
              <p:tags r:id="rId9"/>
            </p:custDataLst>
          </p:nvPr>
        </p:nvSpPr>
        <p:spPr>
          <a:xfrm>
            <a:off x="10751820" y="9812655"/>
            <a:ext cx="7703820" cy="3175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文本框 6"/>
          <p:cNvSpPr txBox="1"/>
          <p:nvPr/>
        </p:nvSpPr>
        <p:spPr>
          <a:xfrm>
            <a:off x="10846435" y="6926580"/>
            <a:ext cx="7637145" cy="13373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lvl="0" algn="l" defTabSz="889000" rtl="0">
              <a:lnSpc>
                <a:spcPct val="90000"/>
              </a:lnSpc>
              <a:spcAft>
                <a:spcPct val="35000"/>
              </a:spcAft>
              <a:buNone/>
            </a:pPr>
            <a:r>
              <a:rPr lang="en-US" altLang="zh-CN" sz="4000" b="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2.2 MeterSphere 系统架构介绍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846435" y="8403590"/>
            <a:ext cx="7637145" cy="13373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lvl="0" algn="l" defTabSz="889000" rtl="0">
              <a:lnSpc>
                <a:spcPct val="90000"/>
              </a:lnSpc>
              <a:spcAft>
                <a:spcPct val="35000"/>
              </a:spcAft>
              <a:buNone/>
            </a:pPr>
            <a:r>
              <a:rPr lang="en-US" altLang="zh-CN" sz="4000" b="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2.3 MeterSphere </a:t>
            </a:r>
            <a:r>
              <a:rPr lang="zh-CN" altLang="en-US" sz="4000" b="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部署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Tm="3000">
        <p:fade/>
      </p:transition>
    </mc:Choice>
    <mc:Fallback>
      <p:transition spd="med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9199880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 lnSpcReduction="20000"/>
          </a:bodyPr>
          <a:p>
            <a:pPr algn="l" defTabSz="889000">
              <a:lnSpc>
                <a:spcPct val="90000"/>
              </a:lnSpc>
              <a:spcAft>
                <a:spcPct val="35000"/>
              </a:spcAft>
              <a:buNone/>
            </a:pP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2.1 MeterSphere 系统架构介绍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pic>
        <p:nvPicPr>
          <p:cNvPr id="101" name="图片 100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013325" y="3186430"/>
            <a:ext cx="14357350" cy="102133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6" name="MeterSphere v1.0 的四大功能"/>
          <p:cNvSpPr txBox="1"/>
          <p:nvPr>
            <p:custDataLst>
              <p:tags r:id="rId5"/>
            </p:custDataLst>
          </p:nvPr>
        </p:nvSpPr>
        <p:spPr>
          <a:xfrm>
            <a:off x="0" y="1169924"/>
            <a:ext cx="24384000" cy="92011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MeterSphere 系统架构</a:t>
            </a:r>
            <a:endParaRPr lang="zh-CN" altLang="en-US" sz="4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10255885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 lnSpcReduction="20000"/>
          </a:bodyPr>
          <a:p>
            <a:pPr algn="l" defTabSz="889000">
              <a:lnSpc>
                <a:spcPct val="90000"/>
              </a:lnSpc>
              <a:spcAft>
                <a:spcPct val="35000"/>
              </a:spcAft>
              <a:buNone/>
            </a:pP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2.1 MeterSphere 系统架构介绍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（续）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66" name="MeterSphere v1.0 的四大功能"/>
          <p:cNvSpPr txBox="1"/>
          <p:nvPr>
            <p:custDataLst>
              <p:tags r:id="rId3"/>
            </p:custDataLst>
          </p:nvPr>
        </p:nvSpPr>
        <p:spPr>
          <a:xfrm>
            <a:off x="0" y="1169924"/>
            <a:ext cx="24384000" cy="92011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MeterSphere 组件说明</a:t>
            </a:r>
            <a:endParaRPr lang="zh-CN" altLang="en-US" sz="4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07820" y="3186430"/>
            <a:ext cx="21552535" cy="8609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457200" marR="0" indent="457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  <a:extLst>
                <a:ext uri="{35155182-B16C-46BC-9424-99874614C6A1}">
                  <wpsdc:indentchars xmlns:wpsdc="http://www.wps.cn/officeDocument/2017/drawingmlCustomData" val="100" checksum="1485695291"/>
                </a:ext>
              </a:extLst>
            </a:pPr>
            <a:r>
              <a:rPr lang="en-US" sz="3600" b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C</a:t>
            </a:r>
            <a:r>
              <a:rPr sz="3600" b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hrome 浏览器录制插件: 录制 Web 访问请求生成 JMeter 脚本并导入到 MeterSphere 中用于接口测试及性能测试。</a:t>
            </a:r>
            <a:endParaRPr kumimoji="0" sz="36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457200" marR="0" indent="457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  <a:extLst>
                <a:ext uri="{35155182-B16C-46BC-9424-99874614C6A1}">
                  <wpsdc:indentchars xmlns:wpsdc="http://www.wps.cn/officeDocument/2017/drawingmlCustomData" val="100" checksum="1485695291"/>
                </a:ext>
              </a:extLst>
            </a:pPr>
            <a:r>
              <a:rPr sz="3600" b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Jenkins 插件: 在 Jenkins 中安装该插件后可将 Jenkins 任务中添加 MeterSphere 构建环节,用户在该构建环节中配置 MeterSphere 平台的认证信息后,可选择指定项目下的接口/性能测试进行触发执行。</a:t>
            </a:r>
            <a:endParaRPr kumimoji="0" sz="36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457200" marR="0" indent="457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  <a:extLst>
                <a:ext uri="{35155182-B16C-46BC-9424-99874614C6A1}">
                  <wpsdc:indentchars xmlns:wpsdc="http://www.wps.cn/officeDocument/2017/drawingmlCustomData" val="100" checksum="1485695291"/>
                </a:ext>
              </a:extLst>
            </a:pPr>
            <a:r>
              <a:rPr sz="3600" b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IDEA 插件: IDEA 插件,基于javadoc解析,能够自动识别类,同步接口定义到 MeterSphere。</a:t>
            </a:r>
            <a:endParaRPr kumimoji="0" sz="36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457200" marR="0" indent="457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  <a:extLst>
                <a:ext uri="{35155182-B16C-46BC-9424-99874614C6A1}">
                  <wpsdc:indentchars xmlns:wpsdc="http://www.wps.cn/officeDocument/2017/drawingmlCustomData" val="100" checksum="1485695291"/>
                </a:ext>
              </a:extLst>
            </a:pPr>
            <a:r>
              <a:rPr sz="3600" b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GateWay: API 网关项目。</a:t>
            </a:r>
            <a:endParaRPr kumimoji="0" sz="36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457200" marR="0" indent="457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  <a:extLst>
                <a:ext uri="{35155182-B16C-46BC-9424-99874614C6A1}">
                  <wpsdc:indentchars xmlns:wpsdc="http://www.wps.cn/officeDocument/2017/drawingmlCustomData" val="100" checksum="1485695291"/>
                </a:ext>
              </a:extLst>
            </a:pPr>
            <a:r>
              <a:rPr sz="3600" b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Eureka: 服务注册中心。</a:t>
            </a:r>
            <a:endParaRPr kumimoji="0" sz="36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457200" marR="0" indent="457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  <a:extLst>
                <a:ext uri="{35155182-B16C-46BC-9424-99874614C6A1}">
                  <wpsdc:indentchars xmlns:wpsdc="http://www.wps.cn/officeDocument/2017/drawingmlCustomData" val="100" checksum="1485695291"/>
                </a:ext>
              </a:extLst>
            </a:pPr>
            <a:r>
              <a:rPr sz="3600" b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工作台: MeterSphere 项目的工作台模块。</a:t>
            </a:r>
            <a:endParaRPr kumimoji="0" sz="36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457200" marR="0" indent="457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  <a:extLst>
                <a:ext uri="{35155182-B16C-46BC-9424-99874614C6A1}">
                  <wpsdc:indentchars xmlns:wpsdc="http://www.wps.cn/officeDocument/2017/drawingmlCustomData" val="100" checksum="1485695291"/>
                </a:ext>
              </a:extLst>
            </a:pPr>
            <a:r>
              <a:rPr sz="3600" b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项目设置: MeterSphere 项目的项目设置模块。</a:t>
            </a:r>
            <a:endParaRPr kumimoji="0" sz="36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457200" marR="0" indent="-45720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endParaRPr kumimoji="0" sz="36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10255885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 lnSpcReduction="20000"/>
          </a:bodyPr>
          <a:p>
            <a:pPr algn="l" defTabSz="889000">
              <a:lnSpc>
                <a:spcPct val="90000"/>
              </a:lnSpc>
              <a:spcAft>
                <a:spcPct val="35000"/>
              </a:spcAft>
              <a:buNone/>
            </a:pP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2.1 MeterSphere 系统架构介绍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（续）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66" name="MeterSphere v1.0 的四大功能"/>
          <p:cNvSpPr txBox="1"/>
          <p:nvPr>
            <p:custDataLst>
              <p:tags r:id="rId3"/>
            </p:custDataLst>
          </p:nvPr>
        </p:nvSpPr>
        <p:spPr>
          <a:xfrm>
            <a:off x="0" y="1169924"/>
            <a:ext cx="24384000" cy="92011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MeterSphere 组件说明</a:t>
            </a:r>
            <a:endParaRPr lang="zh-CN" altLang="en-US" sz="4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43810" y="2466340"/>
            <a:ext cx="20097115" cy="92430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457200" marR="0" indent="457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  <a:extLst>
                <a:ext uri="{35155182-B16C-46BC-9424-99874614C6A1}">
                  <wpsdc:indentchars xmlns:wpsdc="http://www.wps.cn/officeDocument/2017/drawingmlCustomData" val="100" checksum="1485695291"/>
                </a:ext>
              </a:extLst>
            </a:pPr>
            <a:r>
              <a:rPr sz="3600" b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UI 测试: MeterSphere 项目的UI 测试模块。</a:t>
            </a:r>
            <a:endParaRPr sz="3600" b="0"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457200" marR="0" indent="457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  <a:extLst>
                <a:ext uri="{35155182-B16C-46BC-9424-99874614C6A1}">
                  <wpsdc:indentchars xmlns:wpsdc="http://www.wps.cn/officeDocument/2017/drawingmlCustomData" val="100" checksum="1485695291"/>
                </a:ext>
              </a:extLst>
            </a:pPr>
            <a:r>
              <a:rPr sz="3600" b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性能测试: MeterSphere 项目的性能测试模块。</a:t>
            </a:r>
            <a:endParaRPr sz="3600" b="0"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457200" marR="0" indent="457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  <a:extLst>
                <a:ext uri="{35155182-B16C-46BC-9424-99874614C6A1}">
                  <wpsdc:indentchars xmlns:wpsdc="http://www.wps.cn/officeDocument/2017/drawingmlCustomData" val="100" checksum="1485695291"/>
                </a:ext>
              </a:extLst>
            </a:pPr>
            <a:r>
              <a:rPr sz="3600" b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系统设置: MeterSphere 项目的系统设置模块。</a:t>
            </a:r>
            <a:endParaRPr sz="3600" b="0"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457200" marR="0" indent="457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  <a:extLst>
                <a:ext uri="{35155182-B16C-46BC-9424-99874614C6A1}">
                  <wpsdc:indentchars xmlns:wpsdc="http://www.wps.cn/officeDocument/2017/drawingmlCustomData" val="100" checksum="1485695291"/>
                </a:ext>
              </a:extLst>
            </a:pPr>
            <a:r>
              <a:rPr sz="3600" b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报告统计: MeterSphere 项目的报告统计模块。</a:t>
            </a:r>
            <a:endParaRPr sz="3600" b="0"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457200" marR="0" indent="457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  <a:extLst>
                <a:ext uri="{35155182-B16C-46BC-9424-99874614C6A1}">
                  <wpsdc:indentchars xmlns:wpsdc="http://www.wps.cn/officeDocument/2017/drawingmlCustomData" val="100" checksum="1485695291"/>
                </a:ext>
              </a:extLst>
            </a:pPr>
            <a:r>
              <a:rPr sz="3600" b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Node Controller: 为接口或者性能测试提供独立节点类型的测试资源池。</a:t>
            </a:r>
            <a:endParaRPr sz="3600" b="0"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457200" marR="0" indent="457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  <a:extLst>
                <a:ext uri="{35155182-B16C-46BC-9424-99874614C6A1}">
                  <wpsdc:indentchars xmlns:wpsdc="http://www.wps.cn/officeDocument/2017/drawingmlCustomData" val="100" checksum="1485695291"/>
                </a:ext>
              </a:extLst>
            </a:pPr>
            <a:r>
              <a:rPr sz="3600" b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MySQL: MeterSphere 项目的主要数据均存储在 MySQL。</a:t>
            </a:r>
            <a:endParaRPr sz="3600" b="0"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457200" marR="0" indent="457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  <a:extLst>
                <a:ext uri="{35155182-B16C-46BC-9424-99874614C6A1}">
                  <wpsdc:indentchars xmlns:wpsdc="http://www.wps.cn/officeDocument/2017/drawingmlCustomData" val="100" checksum="1485695291"/>
                </a:ext>
              </a:extLst>
            </a:pPr>
            <a:r>
              <a:rPr sz="3600" b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Redis: MeterSphere 项目登录用户的 Session 和任务队列信息存储在 Redis。</a:t>
            </a:r>
            <a:endParaRPr sz="3600" b="0"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457200" marR="0" indent="457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  <a:extLst>
                <a:ext uri="{35155182-B16C-46BC-9424-99874614C6A1}">
                  <wpsdc:indentchars xmlns:wpsdc="http://www.wps.cn/officeDocument/2017/drawingmlCustomData" val="100" checksum="1485695291"/>
                </a:ext>
              </a:extLst>
            </a:pPr>
            <a:endParaRPr sz="3600" b="0"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10255885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 lnSpcReduction="20000"/>
          </a:bodyPr>
          <a:p>
            <a:pPr algn="l" defTabSz="889000">
              <a:lnSpc>
                <a:spcPct val="90000"/>
              </a:lnSpc>
              <a:spcAft>
                <a:spcPct val="35000"/>
              </a:spcAft>
              <a:buNone/>
            </a:pP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2.1 MeterSphere 系统架构介绍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（续）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66" name="MeterSphere v1.0 的四大功能"/>
          <p:cNvSpPr txBox="1"/>
          <p:nvPr>
            <p:custDataLst>
              <p:tags r:id="rId3"/>
            </p:custDataLst>
          </p:nvPr>
        </p:nvSpPr>
        <p:spPr>
          <a:xfrm>
            <a:off x="0" y="1169924"/>
            <a:ext cx="24384000" cy="92011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MeterSphere 组件说明</a:t>
            </a:r>
            <a:endParaRPr lang="zh-CN" altLang="en-US" sz="4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96565" y="2746375"/>
            <a:ext cx="20375880" cy="88773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457200" marR="0" indent="457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  <a:extLst>
                <a:ext uri="{35155182-B16C-46BC-9424-99874614C6A1}">
                  <wpsdc:indentchars xmlns:wpsdc="http://www.wps.cn/officeDocument/2017/drawingmlCustomData" val="100" checksum="1485695291"/>
                </a:ext>
              </a:extLst>
            </a:pPr>
            <a:r>
              <a:rPr sz="3600" b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Minio: MeterSphere 项目的分布式对象存储模块。</a:t>
            </a:r>
            <a:endParaRPr sz="3600" b="0"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457200" marR="0" indent="457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  <a:extLst>
                <a:ext uri="{35155182-B16C-46BC-9424-99874614C6A1}">
                  <wpsdc:indentchars xmlns:wpsdc="http://www.wps.cn/officeDocument/2017/drawingmlCustomData" val="100" checksum="1485695291"/>
                </a:ext>
              </a:extLst>
            </a:pPr>
            <a:r>
              <a:rPr sz="3600" b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Kafka: 接收 JMeter 产生的接口测试或者性能测试的结果数据。</a:t>
            </a:r>
            <a:endParaRPr sz="3600" b="0"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457200" marR="0" indent="457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  <a:extLst>
                <a:ext uri="{35155182-B16C-46BC-9424-99874614C6A1}">
                  <wpsdc:indentchars xmlns:wpsdc="http://www.wps.cn/officeDocument/2017/drawingmlCustomData" val="100" checksum="1485695291"/>
                </a:ext>
              </a:extLst>
            </a:pPr>
            <a:r>
              <a:rPr sz="3600" b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Prometheus: 收集压力机及被测系统的监控数据。</a:t>
            </a:r>
            <a:endParaRPr sz="3600" b="0"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457200" marR="0" indent="457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  <a:extLst>
                <a:ext uri="{35155182-B16C-46BC-9424-99874614C6A1}">
                  <wpsdc:indentchars xmlns:wpsdc="http://www.wps.cn/officeDocument/2017/drawingmlCustomData" val="100" checksum="1485695291"/>
                </a:ext>
              </a:extLst>
            </a:pPr>
            <a:r>
              <a:rPr sz="3600" b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Data Streaming: 从 Kafka 中获取接口测试或者性能测试结果数据进行处理后存入 MySQL 数据库。</a:t>
            </a:r>
            <a:endParaRPr sz="3600" b="0"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457200" marR="0" indent="457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  <a:extLst>
                <a:ext uri="{35155182-B16C-46BC-9424-99874614C6A1}">
                  <wpsdc:indentchars xmlns:wpsdc="http://www.wps.cn/officeDocument/2017/drawingmlCustomData" val="100" checksum="1485695291"/>
                </a:ext>
              </a:extLst>
            </a:pPr>
            <a:r>
              <a:rPr sz="3600" b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Docker Engine: 为 Node Controller 提供 JMeter 容器运行环境。</a:t>
            </a:r>
            <a:endParaRPr sz="3600" b="0"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457200" marR="0" indent="457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  <a:extLst>
                <a:ext uri="{35155182-B16C-46BC-9424-99874614C6A1}">
                  <wpsdc:indentchars xmlns:wpsdc="http://www.wps.cn/officeDocument/2017/drawingmlCustomData" val="100" checksum="1485695291"/>
                </a:ext>
              </a:extLst>
            </a:pPr>
            <a:r>
              <a:rPr sz="3600" b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Selenium Grid: 为 UI自动化测试提供运行环境,支持分布式拓展</a:t>
            </a:r>
            <a:r>
              <a:rPr lang="zh-CN" sz="3600" b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。</a:t>
            </a:r>
            <a:endParaRPr lang="zh-CN" sz="3600" b="0"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MeterSphere v1.0 的四大功能"/>
          <p:cNvSpPr txBox="1"/>
          <p:nvPr/>
        </p:nvSpPr>
        <p:spPr>
          <a:xfrm>
            <a:off x="0" y="1169924"/>
            <a:ext cx="24384000" cy="92011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MeterSphere 组件设计</a:t>
            </a:r>
            <a:endParaRPr lang="zh-CN" altLang="en-US" sz="4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264140" y="2682240"/>
            <a:ext cx="13326110" cy="107734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4" name="文本框 63"/>
          <p:cNvSpPr txBox="1"/>
          <p:nvPr>
            <p:custDataLst>
              <p:tags r:id="rId3"/>
            </p:custDataLst>
          </p:nvPr>
        </p:nvSpPr>
        <p:spPr>
          <a:xfrm>
            <a:off x="671830" y="378460"/>
            <a:ext cx="8260080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2.2 </a:t>
            </a: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组件设计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65" name="矩形 64"/>
          <p:cNvSpPr/>
          <p:nvPr>
            <p:custDataLst>
              <p:tags r:id="rId4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311785" y="2682240"/>
            <a:ext cx="9952355" cy="82480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sz="320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接口测试工作原理</a:t>
            </a:r>
            <a:r>
              <a:rPr kumimoji="0" lang="zh-CN" sz="320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：</a:t>
            </a:r>
            <a:endParaRPr kumimoji="0" lang="zh-CN" sz="320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indent="711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kumimoji="0" sz="28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用户在页面或者调用 MeterSphere</a:t>
            </a:r>
            <a:r>
              <a:rPr kumimoji="0" lang="en-US" sz="28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</a:t>
            </a:r>
            <a:r>
              <a:rPr kumimoji="0" sz="28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插件执行接口测试时，由 Gateway 将测试任务路由到接口测试服务，接口测试服务接收测试任务后，通过 k8s 资源池或者 Node Controller 执行接口测试，Node</a:t>
            </a:r>
            <a:r>
              <a:rPr kumimoji="0" lang="en-US" sz="28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</a:t>
            </a:r>
            <a:r>
              <a:rPr kumimoji="0" sz="28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Controller 在执行接口测试时，将测试结果传给 kafka，Data Streaming 消息 kafka 的测试结果，并将测试结果重新计算存储到数据库，最后 MeterSphere 从数据库查询到测试结果在页面上展示。</a:t>
            </a:r>
            <a:endParaRPr kumimoji="0" sz="28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18353_3*l_h_f*1_2_1"/>
  <p:tag name="KSO_WM_TEMPLATE_CATEGORY" val="diagram"/>
  <p:tag name="KSO_WM_TEMPLATE_INDEX" val="20218353"/>
  <p:tag name="KSO_WM_UNIT_LAYERLEVEL" val="1_1_1"/>
  <p:tag name="KSO_WM_TAG_VERSION" val="1.0"/>
  <p:tag name="KSO_WM_BEAUTIFY_FLAG" val="#wm#"/>
  <p:tag name="KSO_WM_UNIT_PRESET_TEXT" val="单击此处添加正文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18353_3*l_h_i*1_3_1"/>
  <p:tag name="KSO_WM_TEMPLATE_CATEGORY" val="diagram"/>
  <p:tag name="KSO_WM_TEMPLATE_INDEX" val="20218353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12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18353_3*l_h_f*1_3_1"/>
  <p:tag name="KSO_WM_TEMPLATE_CATEGORY" val="diagram"/>
  <p:tag name="KSO_WM_TEMPLATE_INDEX" val="20218353"/>
  <p:tag name="KSO_WM_UNIT_LAYERLEVEL" val="1_1_1"/>
  <p:tag name="KSO_WM_TAG_VERSION" val="1.0"/>
  <p:tag name="KSO_WM_BEAUTIFY_FLAG" val="#wm#"/>
  <p:tag name="KSO_WM_UNIT_PRESET_TEXT" val="单击此处添加正文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13.xml><?xml version="1.0" encoding="utf-8"?>
<p:tagLst xmlns:p="http://schemas.openxmlformats.org/presentationml/2006/main">
  <p:tag name="KSO_WM_SLIDE_ID" val="diagram20218353_3"/>
  <p:tag name="KSO_WM_TEMPLATE_SUBCATEGORY" val="0"/>
  <p:tag name="KSO_WM_TEMPLATE_MASTER_TYPE" val="0"/>
  <p:tag name="KSO_WM_TEMPLATE_COLOR_TYPE" val="0"/>
  <p:tag name="KSO_WM_SLIDE_TYPE" val="contents"/>
  <p:tag name="KSO_WM_SLIDE_SUBTYPE" val="diag"/>
  <p:tag name="KSO_WM_SLIDE_ITEM_CNT" val="5"/>
  <p:tag name="KSO_WM_SLIDE_INDEX" val="3"/>
  <p:tag name="KSO_WM_DIAGRAM_GROUP_CODE" val="l1-1"/>
  <p:tag name="KSO_WM_SLIDE_DIAGTYPE" val="l"/>
  <p:tag name="KSO_WM_TAG_VERSION" val="1.0"/>
  <p:tag name="KSO_WM_BEAUTIFY_FLAG" val="#wm#"/>
  <p:tag name="KSO_WM_TEMPLATE_CATEGORY" val="diagram"/>
  <p:tag name="KSO_WM_TEMPLATE_INDEX" val="20218353"/>
  <p:tag name="KSO_WM_SLIDE_LAYOUT" val="a_b_l"/>
  <p:tag name="KSO_WM_SLIDE_LAYOUT_CNT" val="1_1_1"/>
</p:tagLst>
</file>

<file path=ppt/tags/tag14.xml><?xml version="1.0" encoding="utf-8"?>
<p:tagLst xmlns:p="http://schemas.openxmlformats.org/presentationml/2006/main">
  <p:tag name="MH" val="20171102112856"/>
  <p:tag name="MH_LIBRARY" val="CONTENTS"/>
  <p:tag name="MH_TYPE" val="ENTRY"/>
  <p:tag name="ID" val="553516"/>
  <p:tag name="MH_ORDER" val="1"/>
  <p:tag name="KSO_WM_BEAUTIFY_FLAG" val=""/>
</p:tagLst>
</file>

<file path=ppt/tags/tag15.xml><?xml version="1.0" encoding="utf-8"?>
<p:tagLst xmlns:p="http://schemas.openxmlformats.org/presentationml/2006/main">
  <p:tag name="MH" val="20171102112856"/>
  <p:tag name="MH_LIBRARY" val="CONTENTS"/>
  <p:tag name="MH_TYPE" val="OTHERS"/>
  <p:tag name="ID" val="553516"/>
  <p:tag name="KSO_WM_BEAUTIFY_FLAG" val=""/>
</p:tagLst>
</file>

<file path=ppt/tags/tag16.xml><?xml version="1.0" encoding="utf-8"?>
<p:tagLst xmlns:p="http://schemas.openxmlformats.org/presentationml/2006/main">
  <p:tag name="MH" val="20171102112856"/>
  <p:tag name="MH_LIBRARY" val="CONTENTS"/>
  <p:tag name="MH_TYPE" val="OTHERS"/>
  <p:tag name="ID" val="553516"/>
  <p:tag name="KSO_WM_BEAUTIFY_FLAG" val=""/>
</p:tagLst>
</file>

<file path=ppt/tags/tag17.xml><?xml version="1.0" encoding="utf-8"?>
<p:tagLst xmlns:p="http://schemas.openxmlformats.org/presentationml/2006/main">
  <p:tag name="MH" val="20171102112856"/>
  <p:tag name="MH_LIBRARY" val="CONTENTS"/>
  <p:tag name="MH_TYPE" val="OTHERS"/>
  <p:tag name="ID" val="553516"/>
  <p:tag name="KSO_WM_BEAUTIFY_FLAG" val=""/>
</p:tagLst>
</file>

<file path=ppt/tags/tag18.xml><?xml version="1.0" encoding="utf-8"?>
<p:tagLst xmlns:p="http://schemas.openxmlformats.org/presentationml/2006/main">
  <p:tag name="MH" val="20171102112856"/>
  <p:tag name="MH_LIBRARY" val="CONTENTS"/>
  <p:tag name="MH_TYPE" val="OTHERS"/>
  <p:tag name="ID" val="553516"/>
  <p:tag name="KSO_WM_BEAUTIFY_FLAG" val=""/>
</p:tagLst>
</file>

<file path=ppt/tags/tag19.xml><?xml version="1.0" encoding="utf-8"?>
<p:tagLst xmlns:p="http://schemas.openxmlformats.org/presentationml/2006/main">
  <p:tag name="MH" val="20171102112856"/>
  <p:tag name="MH_LIBRARY" val="CONTENTS"/>
  <p:tag name="MH_TYPE" val="OTHERS"/>
  <p:tag name="ID" val="553516"/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MH" val="20171102112856"/>
  <p:tag name="MH_LIBRARY" val="CONTENTS"/>
  <p:tag name="MH_TYPE" val="ENTRY"/>
  <p:tag name="ID" val="553516"/>
  <p:tag name="MH_ORDER" val="1"/>
  <p:tag name="KSO_WM_BEAUTIFY_FLAG" val=""/>
</p:tagLst>
</file>

<file path=ppt/tags/tag24.xml><?xml version="1.0" encoding="utf-8"?>
<p:tagLst xmlns:p="http://schemas.openxmlformats.org/presentationml/2006/main">
  <p:tag name="MH" val="20171102112856"/>
  <p:tag name="MH_LIBRARY" val="CONTENTS"/>
  <p:tag name="MH_TYPE" val="OTHERS"/>
  <p:tag name="ID" val="553516"/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3"/>
  <p:tag name="KSO_WM_UNIT_ID" val="diagram20218353_3*i*3"/>
  <p:tag name="KSO_WM_TEMPLATE_CATEGORY" val="diagram"/>
  <p:tag name="KSO_WM_TEMPLATE_INDEX" val="20218353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diagram20218353_3*b*1"/>
  <p:tag name="KSO_WM_TEMPLATE_CATEGORY" val="diagram"/>
  <p:tag name="KSO_WM_TEMPLATE_INDEX" val="20218353"/>
  <p:tag name="KSO_WM_UNIT_LAYERLEVEL" val="1"/>
  <p:tag name="KSO_WM_TAG_VERSION" val="1.0"/>
  <p:tag name="KSO_WM_BEAUTIFY_FLAG" val="#wm#"/>
  <p:tag name="KSO_WM_UNIT_PRESET_TEXT" val="目录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PICTURE_TOWARD" val="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ID" val="diagram20215244_1*ζ_h_i*1_1_1"/>
  <p:tag name="KSO_WM_TEMPLATE_CATEGORY" val="diagram"/>
  <p:tag name="KSO_WM_TEMPLATE_INDEX" val="20215244"/>
  <p:tag name="KSO_WM_UNIT_LAYERLEVEL" val="1_1_1"/>
  <p:tag name="KSO_WM_TAG_VERSION" val="1.0"/>
  <p:tag name="KSO_WM_BEAUTIFY_FLAG" val="#wm#"/>
  <p:tag name="KSO_WM_UNIT_TYPE" val="ζ_h_i"/>
  <p:tag name="KSO_WM_UNIT_INDEX" val="1_1_1"/>
  <p:tag name="KSO_WM_UNIT_DIAGRAM_MODELTYPE" val="creativePicture"/>
  <p:tag name="KSO_WM_UNIT_USESOURCEFORMAT_APPLY" val="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52.xml><?xml version="1.0" encoding="utf-8"?>
<p:tagLst xmlns:p="http://schemas.openxmlformats.org/presentationml/2006/main">
  <p:tag name="KSO_WM_UNIT_PICTURE_TOWARD" val="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ID" val="diagram20215244_1*ζ_h_i*1_1_2"/>
  <p:tag name="KSO_WM_TEMPLATE_CATEGORY" val="diagram"/>
  <p:tag name="KSO_WM_TEMPLATE_INDEX" val="20215244"/>
  <p:tag name="KSO_WM_UNIT_LAYERLEVEL" val="1_1_1"/>
  <p:tag name="KSO_WM_TAG_VERSION" val="1.0"/>
  <p:tag name="KSO_WM_BEAUTIFY_FLAG" val="#wm#"/>
  <p:tag name="KSO_WM_UNIT_TYPE" val="ζ_h_i"/>
  <p:tag name="KSO_WM_UNIT_INDEX" val="1_1_2"/>
  <p:tag name="KSO_WM_UNIT_DIAGRAM_MODELTYPE" val="creativePicture"/>
  <p:tag name="KSO_WM_UNIT_USESOURCEFORMAT_APPLY" val="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53.xml><?xml version="1.0" encoding="utf-8"?>
<p:tagLst xmlns:p="http://schemas.openxmlformats.org/presentationml/2006/main">
  <p:tag name="KSO_WM_UNIT_PICTURE_TOWARD" val="1"/>
  <p:tag name="KSO_WM_UNIT_VALUE" val="882*1182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diagram20215244_1*ζ_h_d*1_1_1"/>
  <p:tag name="KSO_WM_TEMPLATE_CATEGORY" val="diagram"/>
  <p:tag name="KSO_WM_TEMPLATE_INDEX" val="20215244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</p:tagLst>
</file>

<file path=ppt/tags/tag54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50_1*f*1"/>
  <p:tag name="KSO_WM_TEMPLATE_CATEGORY" val="diagram"/>
  <p:tag name="KSO_WM_TEMPLATE_INDEX" val="20217050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26"/>
  <p:tag name="KSO_WM_UNIT_SHOW_EDIT_AREA_INDICATION" val="1"/>
  <p:tag name="KSO_WM_CHIP_GROUPID" val="5e6b05596848fb12bee65ac8"/>
  <p:tag name="KSO_WM_CHIP_XID" val="5e6b05596848fb12bee65aca"/>
  <p:tag name="KSO_WM_UNIT_DEC_AREA_ID" val="9fac0f58e4e84449b138ef9b8595077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9febf74a8ce04196ac33616c5e44fc1b"/>
  <p:tag name="KSO_WM_UNIT_TEXT_FILL_FORE_SCHEMECOLOR_INDEX_BRIGHTNESS" val="0.25"/>
  <p:tag name="KSO_WM_UNIT_TEXT_FILL_FORE_SCHEMECOLOR_INDEX" val="13"/>
  <p:tag name="KSO_WM_UNIT_TEXT_FILL_TYPE" val="1"/>
  <p:tag name="KSO_WM_TEMPLATE_ASSEMBLE_XID" val="606570444054ed1e2fb814a6"/>
  <p:tag name="KSO_WM_TEMPLATE_ASSEMBLE_GROUPID" val="606570444054ed1e2fb814a6"/>
</p:tagLst>
</file>

<file path=ppt/tags/tag5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#wm#"/>
  <p:tag name="KSO_WM_TEMPLATE_CATEGORY" val="diagram"/>
  <p:tag name="KSO_WM_TEMPLATE_INDEX" val="20217050"/>
  <p:tag name="KSO_WM_SLIDE_LAYOUT_INFO" val="{&quot;direction&quot;:1,&quot;id&quot;:&quot;2021-04-01T16:15:46&quot;,&quot;maxSize&quot;:{&quot;size1&quot;:62.84029677708944},&quot;minSize&quot;:{&quot;size1&quot;:42.940296777089436},&quot;normalSize&quot;:{&quot;size1&quot;:53.62154677708945},&quot;subLayout&quot;:[{&quot;id&quot;:&quot;2021-04-01T16:15:46&quot;,&quot;maxSize&quot;:{&quot;size1&quot;:56.30424424277412},&quot;minSize&quot;:{&quot;size1&quot;:20.704244242774116},&quot;normalSize&quot;:{&quot;size1&quot;:27.937577576107447},&quot;subLayout&quot;:[{&quot;id&quot;:&quot;2021-04-01T16:15:46&quot;,&quot;margin&quot;:{&quot;bottom&quot;:0.02600000612437725,&quot;left&quot;:2.5399999618530273,&quot;right&quot;:1.6670000553131104,&quot;top&quot;:1.6929999589920044},&quot;type&quot;:0},{&quot;id&quot;:&quot;2021-04-01T16:15:46&quot;,&quot;margin&quot;:{&quot;bottom&quot;:1.6929999589920044,&quot;left&quot;:2.5399999618530273,&quot;right&quot;:1.6670000553131104,&quot;top&quot;:0.8199999928474426},&quot;type&quot;:0}],&quot;type&quot;:0},{&quot;id&quot;:&quot;2021-04-01T16:15:46&quot;,&quot;margin&quot;:{&quot;bottom&quot;:1.6929999589920044,&quot;left&quot;:0.02600000612437725,&quot;right&quot;:1.6929999589920044,&quot;top&quot;:1.6929999589920044},&quot;type&quot;:0}],&quot;type&quot;:0}"/>
  <p:tag name="KSO_WM_SLIDE_ID" val="diagram20217050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d_f"/>
  <p:tag name="KSO_WM_SLIDE_LAYOUT_CNT" val="1_1_1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cfe54998712faa657a885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],&quot;fill_id&quot;:&quot;ea24516ef22941bda3c0fadbdb233f5f&quot;,&quot;fill_align&quot;:&quot;cm&quot;,&quot;chip_types&quot;:[&quot;picture&quot;]},{&quot;text_align&quot;:&quot;lb&quot;,&quot;text_direction&quot;:&quot;horizontal&quot;,&quot;support_big_font&quot;:false,&quot;picture_toward&quot;:0,&quot;picture_dockside&quot;:[],&quot;fill_id&quot;:&quot;e64d6b39dbcb4f5e8b45c2814b499727&quot;,&quot;fill_align&quot;:&quot;lb&quot;,&quot;chip_types&quot;:[&quot;text&quot;,&quot;header&quot;]},{&quot;text_align&quot;:&quot;lt&quot;,&quot;text_direction&quot;:&quot;horizontal&quot;,&quot;support_big_font&quot;:false,&quot;picture_toward&quot;:0,&quot;picture_dockside&quot;:[],&quot;fill_id&quot;:&quot;4cac0ce68cb84566b51d233488c6b209&quot;,&quot;fill_align&quot;:&quot;lt&quot;,&quot;chip_types&quot;:[&quot;text&quot;]}]]"/>
  <p:tag name="KSO_WM_CHIP_DECFILLPROP" val="[]"/>
  <p:tag name="KSO_WM_SLIDE_RATIO" val="1.777778"/>
  <p:tag name="KSO_WM_SLIDE_TYPE" val="text"/>
  <p:tag name="KSO_WM_SLIDE_SIZE" val="816*348"/>
  <p:tag name="KSO_WM_SLIDE_POSITION" val="72*95"/>
  <p:tag name="KSO_WM_CHIP_GROUPID" val="5facfe54998712faa657a884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606570444054ed1e2fb814a6"/>
  <p:tag name="KSO_WM_TEMPLATE_ASSEMBLE_GROUPID" val="606570444054ed1e2fb814a6"/>
</p:tagLst>
</file>

<file path=ppt/tags/tag5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18353_3*a*1"/>
  <p:tag name="KSO_WM_TEMPLATE_CATEGORY" val="diagram"/>
  <p:tag name="KSO_WM_TEMPLATE_INDEX" val="20218353"/>
  <p:tag name="KSO_WM_UNIT_LAYERLEVEL" val="1"/>
  <p:tag name="KSO_WM_TAG_VERSION" val="1.0"/>
  <p:tag name="KSO_WM_BEAUTIFY_FLAG" val="#wm#"/>
  <p:tag name="KSO_WM_UNIT_PRESET_TEXT" val="CONTENTS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18353_3*l_h_i*1_1_1"/>
  <p:tag name="KSO_WM_TEMPLATE_CATEGORY" val="diagram"/>
  <p:tag name="KSO_WM_TEMPLATE_INDEX" val="20218353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18353_3*l_h_f*1_1_1"/>
  <p:tag name="KSO_WM_TEMPLATE_CATEGORY" val="diagram"/>
  <p:tag name="KSO_WM_TEMPLATE_INDEX" val="20218353"/>
  <p:tag name="KSO_WM_UNIT_LAYERLEVEL" val="1_1_1"/>
  <p:tag name="KSO_WM_TAG_VERSION" val="1.0"/>
  <p:tag name="KSO_WM_BEAUTIFY_FLAG" val="#wm#"/>
  <p:tag name="KSO_WM_UNIT_PRESET_TEXT" val="单击此处添加正文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18353_3*l_h_i*1_2_1"/>
  <p:tag name="KSO_WM_TEMPLATE_CATEGORY" val="diagram"/>
  <p:tag name="KSO_WM_TEMPLATE_INDEX" val="20218353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9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PP_MARK_KEY" val="6957ab56-f269-4e43-a859-720ac5b77114"/>
  <p:tag name="COMMONDATA" val="eyJoZGlkIjoiNDRiMTk4ODIzODAzN2IzZDgyZjE0OGNjODIwYWZmZjYifQ=="/>
</p:tagLst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微软雅黑"/>
        <a:ea typeface="微软雅黑"/>
        <a:cs typeface="微软雅黑"/>
      </a:majorFont>
      <a:minorFont>
        <a:latin typeface="微软雅黑"/>
        <a:ea typeface="微软雅黑"/>
        <a:cs typeface="微软雅黑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微软雅黑"/>
        <a:ea typeface="微软雅黑"/>
        <a:cs typeface="微软雅黑"/>
      </a:majorFont>
      <a:minorFont>
        <a:latin typeface="微软雅黑"/>
        <a:ea typeface="微软雅黑"/>
        <a:cs typeface="微软雅黑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微软雅黑"/>
        <a:cs typeface="微软雅黑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微软雅黑"/>
        <a:cs typeface="微软雅黑"/>
        <a:font script="Jpan" typeface="ＭＳ Ｐゴシック"/>
        <a:font script="Hang" typeface="맑은 고딕"/>
        <a:font script="Hans" typeface="宋体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4494</Words>
  <Application>WPS 文字</Application>
  <PresentationFormat>自定义</PresentationFormat>
  <Paragraphs>265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50" baseType="lpstr">
      <vt:lpstr>Arial</vt:lpstr>
      <vt:lpstr>宋体</vt:lpstr>
      <vt:lpstr>Wingdings</vt:lpstr>
      <vt:lpstr>Helvetica Neue</vt:lpstr>
      <vt:lpstr>Helvetica Neue Medium</vt:lpstr>
      <vt:lpstr>微软雅黑</vt:lpstr>
      <vt:lpstr>汉仪旗黑</vt:lpstr>
      <vt:lpstr>Helvetica Neue Light</vt:lpstr>
      <vt:lpstr>Calibri</vt:lpstr>
      <vt:lpstr>Helvetica</vt:lpstr>
      <vt:lpstr>Times New Roman Bold</vt:lpstr>
      <vt:lpstr>黑体</vt:lpstr>
      <vt:lpstr>思源黑体 CN Regular</vt:lpstr>
      <vt:lpstr>汉仪书宋二KW</vt:lpstr>
      <vt:lpstr>Wingdings</vt:lpstr>
      <vt:lpstr>汉仪中黑KW</vt:lpstr>
      <vt:lpstr>宋体</vt:lpstr>
      <vt:lpstr>Arial Unicode MS</vt:lpstr>
      <vt:lpstr>Segoe UI</vt:lpstr>
      <vt:lpstr>苹方-简</vt:lpstr>
      <vt:lpstr>Calibri Light</vt:lpstr>
      <vt:lpstr>Calibri</vt:lpstr>
      <vt:lpstr>Helvetica Neue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李学军</cp:lastModifiedBy>
  <cp:revision>209</cp:revision>
  <dcterms:created xsi:type="dcterms:W3CDTF">2023-12-14T09:29:01Z</dcterms:created>
  <dcterms:modified xsi:type="dcterms:W3CDTF">2023-12-14T09:29:01Z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8C5ACEB28E1CFF0193022565A15FCF00_43</vt:lpwstr>
  </property>
  <property fmtid="{D5CDD505-2E9C-101B-9397-08002B2CF9AE}" pid="3" name="KSOProductBuildVer">
    <vt:lpwstr>2052-6.4.0.8550</vt:lpwstr>
  </property>
</Properties>
</file>